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6"/>
  </p:notesMasterIdLst>
  <p:sldIdLst>
    <p:sldId id="256" r:id="rId2"/>
    <p:sldId id="280" r:id="rId3"/>
    <p:sldId id="258" r:id="rId4"/>
    <p:sldId id="283" r:id="rId5"/>
    <p:sldId id="262" r:id="rId6"/>
    <p:sldId id="261" r:id="rId7"/>
    <p:sldId id="281" r:id="rId8"/>
    <p:sldId id="263" r:id="rId9"/>
    <p:sldId id="260" r:id="rId10"/>
    <p:sldId id="284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3" r:id="rId19"/>
    <p:sldId id="274" r:id="rId20"/>
    <p:sldId id="275" r:id="rId21"/>
    <p:sldId id="282" r:id="rId22"/>
    <p:sldId id="277" r:id="rId23"/>
    <p:sldId id="278" r:id="rId24"/>
    <p:sldId id="279" r:id="rId25"/>
  </p:sldIdLst>
  <p:sldSz cx="12192000" cy="6858000"/>
  <p:notesSz cx="6858000" cy="9144000"/>
  <p:embeddedFontLst>
    <p:embeddedFont>
      <p:font typeface="Arial Black" panose="020B0604020202020204" pitchFamily="34" charset="0"/>
      <p:regular r:id="rId27"/>
      <p:bold r:id="rId28"/>
    </p:embeddedFont>
    <p:embeddedFont>
      <p:font typeface="Bravely Script" pitchFamily="2" charset="77"/>
      <p:regular r:id="rId29"/>
    </p:embeddedFont>
    <p:embeddedFont>
      <p:font typeface="Libre Franklin" pitchFamily="2" charset="77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/>
    <p:restoredTop sz="78027"/>
  </p:normalViewPr>
  <p:slideViewPr>
    <p:cSldViewPr snapToGrid="0">
      <p:cViewPr varScale="1">
        <p:scale>
          <a:sx n="98" d="100"/>
          <a:sy n="98" d="100"/>
        </p:scale>
        <p:origin x="1696" y="192"/>
      </p:cViewPr>
      <p:guideLst/>
    </p:cSldViewPr>
  </p:slideViewPr>
  <p:outlineViewPr>
    <p:cViewPr>
      <p:scale>
        <a:sx n="33" d="100"/>
        <a:sy n="33" d="100"/>
      </p:scale>
      <p:origin x="0" y="-9592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16" d="100"/>
          <a:sy n="116" d="100"/>
        </p:scale>
        <p:origin x="4232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6" name="Google Shape;216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dirty="0">
                <a:latin typeface="Arial"/>
                <a:ea typeface="Arial"/>
                <a:cs typeface="Arial"/>
                <a:sym typeface="Arial"/>
              </a:rPr>
              <a:t>Hälsa alla välkomna och presentera syftet: att ge en tydlig bild av vad WSJ är och hur det fungerar.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dirty="0">
                <a:latin typeface="Arial"/>
                <a:ea typeface="Arial"/>
                <a:cs typeface="Arial"/>
                <a:sym typeface="Arial"/>
              </a:rPr>
              <a:t>Syftet med presentationen: Ge er föräldrar och scouter en bild av vad WSJ är, hur det fungerar och vad ni kan förvänta er.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dirty="0">
                <a:latin typeface="Arial"/>
                <a:ea typeface="Arial"/>
                <a:cs typeface="Arial"/>
                <a:sym typeface="Arial"/>
              </a:rPr>
              <a:t>Prata lugnt och varmt, första intrycket sätter tonen.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dirty="0">
                <a:latin typeface="Arial"/>
                <a:ea typeface="Arial"/>
                <a:cs typeface="Arial"/>
                <a:sym typeface="Arial"/>
              </a:rPr>
              <a:t>Undvik att börja för tekniskt, skapa hellre förväntan och nyfikenhet.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dirty="0">
                <a:latin typeface="Arial"/>
                <a:ea typeface="Arial"/>
                <a:cs typeface="Arial"/>
                <a:sym typeface="Arial"/>
              </a:rPr>
              <a:t>Ha gärna en minnesbild eller anekdot från ett tidigare WSJ som </a:t>
            </a:r>
            <a:r>
              <a:rPr lang="sv-SE" sz="1200" dirty="0" err="1">
                <a:latin typeface="Arial"/>
                <a:ea typeface="Arial"/>
                <a:cs typeface="Arial"/>
                <a:sym typeface="Arial"/>
              </a:rPr>
              <a:t>icebreaker</a:t>
            </a:r>
            <a:r>
              <a:rPr lang="sv-SE" sz="1200" dirty="0"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4" name="Google Shape;284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b="1"/>
              <a:t>Stödpunkter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>
                <a:latin typeface="Arial"/>
                <a:ea typeface="Arial"/>
                <a:cs typeface="Arial"/>
                <a:sym typeface="Arial"/>
              </a:rPr>
              <a:t>Förklara vad “den svenska kontingenten” betyder. Består av scouter från hela Sverige. Omkring 2000 personer.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>
                <a:latin typeface="Arial"/>
                <a:ea typeface="Arial"/>
                <a:cs typeface="Arial"/>
                <a:sym typeface="Arial"/>
              </a:rPr>
              <a:t>CMT organiserar äventyret. Det är en grupp på upp till 50 vuxna scouter som har ansvaret för den svenska kontingenten.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sv-SE" sz="1200"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0" name="Google Shape;290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b="1" dirty="0"/>
              <a:t>Stödpunkter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dirty="0">
                <a:latin typeface="Arial"/>
                <a:ea typeface="Arial"/>
                <a:cs typeface="Arial"/>
                <a:sym typeface="Arial"/>
              </a:rPr>
              <a:t>Beskriv de två resesätten: rundresa eller direktanslutning.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dirty="0">
                <a:latin typeface="Arial"/>
                <a:ea typeface="Arial"/>
                <a:cs typeface="Arial"/>
                <a:sym typeface="Arial"/>
              </a:rPr>
              <a:t>Betona gemenskapen att alla reser tillsammans till lägret.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sv-SE" sz="1200" dirty="0">
                <a:latin typeface="Arial"/>
                <a:ea typeface="Arial"/>
                <a:cs typeface="Arial"/>
                <a:sym typeface="Arial"/>
              </a:rPr>
            </a:b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b="1" dirty="0"/>
              <a:t>Att tänka på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dirty="0">
                <a:latin typeface="Arial"/>
                <a:ea typeface="Arial"/>
                <a:cs typeface="Arial"/>
                <a:sym typeface="Arial"/>
              </a:rPr>
              <a:t>Var tydlig med att svenska scouter alltid reser organiserat.</a:t>
            </a: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8" name="Google Shape;298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b="1" dirty="0"/>
              <a:t>Stödpunkter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dirty="0">
                <a:latin typeface="Arial"/>
                <a:ea typeface="Arial"/>
                <a:cs typeface="Arial"/>
                <a:sym typeface="Arial"/>
              </a:rPr>
              <a:t>Förklara hur en avdelning ser ut: 36 scouter + 4 ledare.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dirty="0">
                <a:latin typeface="Arial"/>
                <a:ea typeface="Arial"/>
                <a:cs typeface="Arial"/>
                <a:sym typeface="Arial"/>
              </a:rPr>
              <a:t>Betona att avdelningen blir som en egen familj.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dirty="0">
                <a:latin typeface="Arial"/>
                <a:ea typeface="Arial"/>
                <a:cs typeface="Arial"/>
                <a:sym typeface="Arial"/>
              </a:rPr>
              <a:t>Berätta personliga historier hur det kändes att vara i avdelningen.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dirty="0">
                <a:latin typeface="Arial"/>
                <a:ea typeface="Arial"/>
                <a:cs typeface="Arial"/>
                <a:sym typeface="Arial"/>
              </a:rPr>
              <a:t>Förklara att åldersgränserna finns (internationellt beslut). Om man är för ung kan man delta WSJ31. Är man för gammal kan man söka för att vara </a:t>
            </a:r>
            <a:r>
              <a:rPr lang="sv-SE" sz="1200" dirty="0" err="1">
                <a:latin typeface="Arial"/>
                <a:ea typeface="Arial"/>
                <a:cs typeface="Arial"/>
                <a:sym typeface="Arial"/>
              </a:rPr>
              <a:t>IST:are</a:t>
            </a:r>
            <a:r>
              <a:rPr lang="sv-SE" sz="1200" dirty="0">
                <a:latin typeface="Arial"/>
                <a:ea typeface="Arial"/>
                <a:cs typeface="Arial"/>
                <a:sym typeface="Arial"/>
              </a:rPr>
              <a:t> eller ledare.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sv-SE" sz="1200" dirty="0">
                <a:latin typeface="Arial"/>
                <a:ea typeface="Arial"/>
                <a:cs typeface="Arial"/>
                <a:sym typeface="Arial"/>
              </a:rPr>
            </a:b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b="1" dirty="0"/>
              <a:t>Att tänka på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dirty="0">
                <a:latin typeface="Arial"/>
                <a:ea typeface="Arial"/>
                <a:cs typeface="Arial"/>
                <a:sym typeface="Arial"/>
              </a:rPr>
              <a:t>Fokusera på trygghet och social gemenskap.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dirty="0">
                <a:latin typeface="Arial"/>
                <a:ea typeface="Arial"/>
                <a:cs typeface="Arial"/>
                <a:sym typeface="Arial"/>
              </a:rPr>
              <a:t>Undvik att gå in på praktiska detaljer som packning ännu.</a:t>
            </a:r>
            <a:br>
              <a:rPr lang="sv-SE" sz="1200" dirty="0">
                <a:latin typeface="Arial"/>
                <a:ea typeface="Arial"/>
                <a:cs typeface="Arial"/>
                <a:sym typeface="Arial"/>
              </a:rPr>
            </a:br>
            <a:br>
              <a:rPr lang="sv-SE" sz="1200" dirty="0">
                <a:latin typeface="Arial"/>
                <a:ea typeface="Arial"/>
                <a:cs typeface="Arial"/>
                <a:sym typeface="Arial"/>
              </a:rPr>
            </a:br>
            <a:r>
              <a:rPr lang="sv-SE" sz="1200" dirty="0">
                <a:latin typeface="Arial"/>
                <a:ea typeface="Arial"/>
                <a:cs typeface="Arial"/>
                <a:sym typeface="Arial"/>
              </a:rPr>
              <a:t>På lägret får du kompisar från hela världen; </a:t>
            </a:r>
            <a:r>
              <a:rPr lang="sv-SE" dirty="0">
                <a:solidFill>
                  <a:srgbClr val="222222"/>
                </a:solidFill>
              </a:rPr>
              <a:t> du bor granne med 5 olika nationaliteter, du</a:t>
            </a:r>
            <a:br>
              <a:rPr lang="sv-SE" dirty="0">
                <a:solidFill>
                  <a:srgbClr val="222222"/>
                </a:solidFill>
              </a:rPr>
            </a:br>
            <a:r>
              <a:rPr lang="sv-SE" dirty="0">
                <a:solidFill>
                  <a:srgbClr val="222222"/>
                </a:solidFill>
              </a:rPr>
              <a:t>träffar ytterligare 17 i kioskkön och över allt sitter scouter och </a:t>
            </a:r>
            <a:r>
              <a:rPr lang="sv-SE" dirty="0" err="1">
                <a:solidFill>
                  <a:srgbClr val="222222"/>
                </a:solidFill>
              </a:rPr>
              <a:t>swappar</a:t>
            </a:r>
            <a:r>
              <a:rPr lang="sv-SE" dirty="0">
                <a:solidFill>
                  <a:srgbClr val="222222"/>
                </a:solidFill>
              </a:rPr>
              <a:t> märken och samtal uppstår.  Det är mäktigt med</a:t>
            </a:r>
            <a:br>
              <a:rPr lang="sv-SE" dirty="0">
                <a:solidFill>
                  <a:srgbClr val="222222"/>
                </a:solidFill>
              </a:rPr>
            </a:br>
            <a:r>
              <a:rPr lang="sv-SE" dirty="0">
                <a:solidFill>
                  <a:srgbClr val="222222"/>
                </a:solidFill>
              </a:rPr>
              <a:t>samlingarna vid invigning och avslutning när mer än 40 000 scouter har köat gåendes längs provisoriska vägar på ett lägerområde med flaggor och uppklädda i scoutskjortor. Det spelar inte så stor roll var WSJ hålls, det är mötena och upplevelserna på lägret som är det som betyder mest.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222222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6" name="Google Shape;306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b="1" dirty="0"/>
              <a:t>Stödpunkter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dirty="0">
                <a:latin typeface="Arial"/>
                <a:ea typeface="Arial"/>
                <a:cs typeface="Arial"/>
                <a:sym typeface="Arial"/>
              </a:rPr>
              <a:t>IST = vuxna scouter som gör lägret möjligt.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dirty="0">
                <a:latin typeface="Arial"/>
                <a:ea typeface="Arial"/>
                <a:cs typeface="Arial"/>
                <a:sym typeface="Arial"/>
              </a:rPr>
              <a:t>Exempel på arbetsuppgifter: mat, logistik, media, sjukvård.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dirty="0">
                <a:latin typeface="Arial"/>
                <a:ea typeface="Arial"/>
                <a:cs typeface="Arial"/>
                <a:sym typeface="Arial"/>
              </a:rPr>
              <a:t>Att vara IST = en chans att bidra och samtidigt få sin egen upplevelse.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dirty="0">
                <a:latin typeface="Arial"/>
                <a:ea typeface="Arial"/>
                <a:cs typeface="Arial"/>
                <a:sym typeface="Arial"/>
              </a:rPr>
              <a:t>På lägret blir man tilldelad en internationell patrull.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dirty="0">
                <a:latin typeface="Arial"/>
                <a:ea typeface="Arial"/>
                <a:cs typeface="Arial"/>
                <a:sym typeface="Arial"/>
              </a:rPr>
              <a:t>Svenska IST tillhör den svenska kontingenten.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dirty="0">
                <a:latin typeface="Arial"/>
                <a:ea typeface="Arial"/>
                <a:cs typeface="Arial"/>
                <a:sym typeface="Arial"/>
              </a:rPr>
              <a:t>IST kommer vara på lägret en dag tidigare, och en dag senare än deltagare och ledare.</a:t>
            </a:r>
            <a:br>
              <a:rPr lang="sv-SE" sz="1200" dirty="0">
                <a:latin typeface="Arial"/>
                <a:ea typeface="Arial"/>
                <a:cs typeface="Arial"/>
                <a:sym typeface="Arial"/>
              </a:rPr>
            </a:b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b="1" dirty="0"/>
              <a:t>Att tänka på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dirty="0">
                <a:latin typeface="Arial"/>
                <a:ea typeface="Arial"/>
                <a:cs typeface="Arial"/>
                <a:sym typeface="Arial"/>
              </a:rPr>
              <a:t>Gör det inspirerande, många föräldrar kan själva bli IST.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dirty="0">
                <a:latin typeface="Arial"/>
                <a:ea typeface="Arial"/>
                <a:cs typeface="Arial"/>
                <a:sym typeface="Arial"/>
              </a:rPr>
              <a:t>Undvik att låta det låta som “bara jobb” – lyft den internationella gemenskapen.</a:t>
            </a: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4" name="Google Shape;314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b="1"/>
              <a:t>Stödpunkter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>
                <a:latin typeface="Arial"/>
                <a:ea typeface="Arial"/>
                <a:cs typeface="Arial"/>
                <a:sym typeface="Arial"/>
              </a:rPr>
              <a:t>Ledarlag på fyra personer, ansvariga för 36 scouter.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>
                <a:latin typeface="Arial"/>
                <a:ea typeface="Arial"/>
                <a:cs typeface="Arial"/>
                <a:sym typeface="Arial"/>
              </a:rPr>
              <a:t>Leder förträffar, lär känna deltagarna och skapar trygghet.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>
                <a:latin typeface="Arial"/>
                <a:ea typeface="Arial"/>
                <a:cs typeface="Arial"/>
                <a:sym typeface="Arial"/>
              </a:rPr>
              <a:t>Kräver utbildning i Trygga Möten och Leda Scout.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sv-SE" sz="1200">
                <a:latin typeface="Arial"/>
                <a:ea typeface="Arial"/>
                <a:cs typeface="Arial"/>
                <a:sym typeface="Arial"/>
              </a:rPr>
            </a:b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b="1"/>
              <a:t>Att tänka på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>
                <a:latin typeface="Arial"/>
                <a:ea typeface="Arial"/>
                <a:cs typeface="Arial"/>
                <a:sym typeface="Arial"/>
              </a:rPr>
              <a:t>Lyft fram ledarnas roll som både pedagogisk och emotionell trygghet.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>
                <a:latin typeface="Arial"/>
                <a:ea typeface="Arial"/>
                <a:cs typeface="Arial"/>
                <a:sym typeface="Arial"/>
              </a:rPr>
              <a:t>Visa att det finns stöd ledarna är aldrig ensamma i besluten.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>
                <a:latin typeface="Arial"/>
                <a:ea typeface="Arial"/>
                <a:cs typeface="Arial"/>
                <a:sym typeface="Arial"/>
              </a:rPr>
              <a:t>Den svenska koningentledningen (CMT) stöttar ledarna i uppdraget. </a:t>
            </a:r>
            <a:br>
              <a:rPr lang="sv-SE" sz="1200">
                <a:latin typeface="Arial"/>
                <a:ea typeface="Arial"/>
                <a:cs typeface="Arial"/>
                <a:sym typeface="Arial"/>
              </a:rPr>
            </a:br>
            <a:br>
              <a:rPr lang="sv-SE" sz="1200">
                <a:latin typeface="Arial"/>
                <a:ea typeface="Arial"/>
                <a:cs typeface="Arial"/>
                <a:sym typeface="Arial"/>
              </a:rPr>
            </a:br>
            <a:r>
              <a:rPr lang="sv-SE" sz="1200">
                <a:latin typeface="Arial"/>
                <a:ea typeface="Arial"/>
                <a:cs typeface="Arial"/>
                <a:sym typeface="Arial"/>
              </a:rPr>
              <a:t>Citat från en som var ledare i SydKorea: </a:t>
            </a:r>
            <a:br>
              <a:rPr lang="sv-SE" sz="1200">
                <a:latin typeface="Arial"/>
                <a:ea typeface="Arial"/>
                <a:cs typeface="Arial"/>
                <a:sym typeface="Arial"/>
              </a:rPr>
            </a:br>
            <a:r>
              <a:rPr lang="sv-SE">
                <a:solidFill>
                  <a:srgbClr val="222222"/>
                </a:solidFill>
              </a:rPr>
              <a:t>När jag tänker efter var det att vara avdelningsledare precis samma sak som att vara ledare annars också. </a:t>
            </a:r>
            <a:br>
              <a:rPr lang="sv-SE">
                <a:solidFill>
                  <a:srgbClr val="222222"/>
                </a:solidFill>
              </a:rPr>
            </a:br>
            <a:r>
              <a:rPr lang="sv-SE">
                <a:solidFill>
                  <a:srgbClr val="222222"/>
                </a:solidFill>
              </a:rPr>
              <a:t>Fast på en annan plats, i en annan världsdel, i en annan kultur och i ett annat väder. Men det var allt det</a:t>
            </a:r>
            <a:br>
              <a:rPr lang="sv-SE">
                <a:solidFill>
                  <a:srgbClr val="222222"/>
                </a:solidFill>
              </a:rPr>
            </a:br>
            <a:r>
              <a:rPr lang="sv-SE">
                <a:solidFill>
                  <a:srgbClr val="222222"/>
                </a:solidFill>
              </a:rPr>
              <a:t>vanliga, planera aktiviteter och förträffar, få patrullerna att fungera, tänka på mat och allergier, låta ungdomarna ta ansvar, lyssnande och</a:t>
            </a:r>
            <a:br>
              <a:rPr lang="sv-SE">
                <a:solidFill>
                  <a:srgbClr val="222222"/>
                </a:solidFill>
              </a:rPr>
            </a:br>
            <a:r>
              <a:rPr lang="sv-SE">
                <a:solidFill>
                  <a:srgbClr val="222222"/>
                </a:solidFill>
              </a:rPr>
              <a:t>stödjande ledarskap, sjukvård, räkna in att alla var på samling…. ja jag</a:t>
            </a:r>
            <a:br>
              <a:rPr lang="sv-SE">
                <a:solidFill>
                  <a:srgbClr val="222222"/>
                </a:solidFill>
              </a:rPr>
            </a:br>
            <a:r>
              <a:rPr lang="sv-SE">
                <a:solidFill>
                  <a:srgbClr val="222222"/>
                </a:solidFill>
              </a:rPr>
              <a:t>kan fortsätta med allt de alla känner igen sig i, i ledarskapet. Det var</a:t>
            </a:r>
            <a:br>
              <a:rPr lang="sv-SE">
                <a:solidFill>
                  <a:srgbClr val="222222"/>
                </a:solidFill>
              </a:rPr>
            </a:br>
            <a:r>
              <a:rPr lang="sv-SE">
                <a:solidFill>
                  <a:srgbClr val="222222"/>
                </a:solidFill>
              </a:rPr>
              <a:t>också att lära känna 36 ungdomar jag aldrig träffat förut, samtalen med</a:t>
            </a:r>
            <a:br>
              <a:rPr lang="sv-SE">
                <a:solidFill>
                  <a:srgbClr val="222222"/>
                </a:solidFill>
              </a:rPr>
            </a:br>
            <a:r>
              <a:rPr lang="sv-SE">
                <a:solidFill>
                  <a:srgbClr val="222222"/>
                </a:solidFill>
              </a:rPr>
              <a:t>dem, att förstå deras personligheter och att få skratta ihop med dem.</a:t>
            </a:r>
            <a:br>
              <a:rPr lang="sv-SE">
                <a:solidFill>
                  <a:srgbClr val="222222"/>
                </a:solidFill>
              </a:rPr>
            </a:br>
            <a:r>
              <a:rPr lang="sv-SE">
                <a:solidFill>
                  <a:srgbClr val="222222"/>
                </a:solidFill>
              </a:rPr>
              <a:t>Det var en bra organisation och jag kände att det fanns alltid stöd.</a:t>
            </a:r>
            <a:br>
              <a:rPr lang="sv-SE">
                <a:solidFill>
                  <a:srgbClr val="222222"/>
                </a:solidFill>
              </a:rPr>
            </a:br>
            <a:r>
              <a:rPr lang="sv-SE">
                <a:solidFill>
                  <a:srgbClr val="222222"/>
                </a:solidFill>
              </a:rPr>
              <a:t>Avdelningskontakterna var alltid nära till hands och klev in när vi behövde hjälp och stöttning, likaså</a:t>
            </a:r>
            <a:br>
              <a:rPr lang="sv-SE">
                <a:solidFill>
                  <a:srgbClr val="222222"/>
                </a:solidFill>
              </a:rPr>
            </a:br>
            <a:r>
              <a:rPr lang="sv-SE">
                <a:solidFill>
                  <a:srgbClr val="222222"/>
                </a:solidFill>
              </a:rPr>
              <a:t>CMT i övrigt. Vår uppgift som avdelningsledare var tydlig och vi kunde</a:t>
            </a:r>
            <a:br>
              <a:rPr lang="sv-SE">
                <a:solidFill>
                  <a:srgbClr val="222222"/>
                </a:solidFill>
              </a:rPr>
            </a:br>
            <a:r>
              <a:rPr lang="sv-SE">
                <a:solidFill>
                  <a:srgbClr val="222222"/>
                </a:solidFill>
              </a:rPr>
              <a:t>fokusera på vår avdelning för det var någon annan (CMT) som fokuserade</a:t>
            </a:r>
            <a:br>
              <a:rPr lang="sv-SE">
                <a:solidFill>
                  <a:srgbClr val="222222"/>
                </a:solidFill>
              </a:rPr>
            </a:br>
            <a:r>
              <a:rPr lang="sv-SE">
                <a:solidFill>
                  <a:srgbClr val="222222"/>
                </a:solidFill>
              </a:rPr>
              <a:t>på andra saker. Vi hade inte dubbla roller som man ibland kan ha i en</a:t>
            </a:r>
            <a:br>
              <a:rPr lang="sv-SE">
                <a:solidFill>
                  <a:srgbClr val="222222"/>
                </a:solidFill>
              </a:rPr>
            </a:br>
            <a:r>
              <a:rPr lang="sv-SE">
                <a:solidFill>
                  <a:srgbClr val="222222"/>
                </a:solidFill>
              </a:rPr>
              <a:t>kår ni vet, typ både ordförande och avdelningsledare Vi var</a:t>
            </a:r>
            <a:br>
              <a:rPr lang="sv-SE">
                <a:solidFill>
                  <a:srgbClr val="222222"/>
                </a:solidFill>
              </a:rPr>
            </a:br>
            <a:r>
              <a:rPr lang="sv-SE">
                <a:solidFill>
                  <a:srgbClr val="222222"/>
                </a:solidFill>
              </a:rPr>
              <a:t>avdelningsledare. </a:t>
            </a:r>
            <a:br>
              <a:rPr lang="sv-SE">
                <a:solidFill>
                  <a:srgbClr val="222222"/>
                </a:solidFill>
              </a:rPr>
            </a:br>
            <a:r>
              <a:rPr lang="sv-SE">
                <a:solidFill>
                  <a:srgbClr val="222222"/>
                </a:solidFill>
              </a:rPr>
              <a:t>Jag fick hjälpa till att ge ungdomar chansen att knyta kontakt med</a:t>
            </a:r>
            <a:br>
              <a:rPr lang="sv-SE">
                <a:solidFill>
                  <a:srgbClr val="222222"/>
                </a:solidFill>
              </a:rPr>
            </a:br>
            <a:r>
              <a:rPr lang="sv-SE">
                <a:solidFill>
                  <a:srgbClr val="222222"/>
                </a:solidFill>
              </a:rPr>
              <a:t>ungdomar från andra länder, andra kulturer och få dem att utvecklas. 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2" name="Google Shape;322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b="1" dirty="0"/>
              <a:t>Stödpunkter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dirty="0">
                <a:latin typeface="Arial"/>
                <a:ea typeface="Arial"/>
                <a:cs typeface="Arial"/>
                <a:sym typeface="Arial"/>
              </a:rPr>
              <a:t>Rundresan sker i Lettland/Litauen, ca 6 dagar. Hur resrutten blir beror varifrån i Sverige din avdelning reser ut ifrån.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dirty="0">
                <a:latin typeface="Arial"/>
                <a:ea typeface="Arial"/>
                <a:cs typeface="Arial"/>
                <a:sym typeface="Arial"/>
              </a:rPr>
              <a:t>Syfte: upptäcka kultur, natur och träffa lokala scouter.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dirty="0">
                <a:latin typeface="Arial"/>
                <a:ea typeface="Arial"/>
                <a:cs typeface="Arial"/>
                <a:sym typeface="Arial"/>
              </a:rPr>
              <a:t>Gemensamt äventyr innan själva lägret startar.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dirty="0">
                <a:latin typeface="Arial"/>
                <a:ea typeface="Arial"/>
                <a:cs typeface="Arial"/>
                <a:sym typeface="Arial"/>
              </a:rPr>
              <a:t>Rundresan är på väg till Polen, inte i Polen. Bakgrunden är att vi kommer uppleva Polen under själva WSJ.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sv-SE" sz="1200" dirty="0">
                <a:latin typeface="Arial"/>
                <a:ea typeface="Arial"/>
                <a:cs typeface="Arial"/>
                <a:sym typeface="Arial"/>
              </a:rPr>
            </a:b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b="1" dirty="0"/>
              <a:t>Att tänka på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dirty="0">
                <a:latin typeface="Arial"/>
                <a:ea typeface="Arial"/>
                <a:cs typeface="Arial"/>
                <a:sym typeface="Arial"/>
              </a:rPr>
              <a:t>Håll tonen äventyrlig och nyfiken: “en försmak på WSJ”.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dirty="0">
                <a:latin typeface="Arial"/>
                <a:ea typeface="Arial"/>
                <a:cs typeface="Arial"/>
                <a:sym typeface="Arial"/>
              </a:rPr>
              <a:t>Var tydlig med att alla i avdelningen reser tillsammans.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dirty="0">
                <a:latin typeface="Arial"/>
                <a:ea typeface="Arial"/>
                <a:cs typeface="Arial"/>
                <a:sym typeface="Arial"/>
              </a:rPr>
              <a:t>Undvik att lova exakta aktiviteter, betona istället variation och upplevelse. Berätta om vad som tidigare gjorts. </a:t>
            </a: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1" name="Google Shape;341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b="1" dirty="0"/>
              <a:t>Stödpunkter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dirty="0">
                <a:latin typeface="Arial"/>
                <a:ea typeface="Arial"/>
                <a:cs typeface="Arial"/>
                <a:sym typeface="Arial"/>
              </a:rPr>
              <a:t>CMT har ständig kontakt med arrangörer och ambassader.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dirty="0">
                <a:latin typeface="Arial"/>
                <a:ea typeface="Arial"/>
                <a:cs typeface="Arial"/>
                <a:sym typeface="Arial"/>
              </a:rPr>
              <a:t>Det finns riskanalyser och planer för både ändrad resrutt och om lägret behöver ställas in. 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dirty="0">
                <a:latin typeface="Arial"/>
                <a:ea typeface="Arial"/>
                <a:cs typeface="Arial"/>
                <a:sym typeface="Arial"/>
              </a:rPr>
              <a:t>Exempel: Korea 2023 – alla svenska scouter kom tryggt hem.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b="1" dirty="0"/>
              <a:t>Att tänka på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dirty="0">
                <a:latin typeface="Arial"/>
                <a:ea typeface="Arial"/>
                <a:cs typeface="Arial"/>
                <a:sym typeface="Arial"/>
              </a:rPr>
              <a:t>Tala lugnt och sakligt,  föräldrar lyssnar extra noga här.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dirty="0">
                <a:latin typeface="Arial"/>
                <a:ea typeface="Arial"/>
                <a:cs typeface="Arial"/>
                <a:sym typeface="Arial"/>
              </a:rPr>
              <a:t>Undvik att skrämmas med risker, fokusera på hur scouter hanterar dem.</a:t>
            </a: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4" name="Google Shape;354;p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b="1" dirty="0"/>
              <a:t>Stödpunkter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dirty="0">
                <a:latin typeface="Arial"/>
                <a:ea typeface="Arial"/>
                <a:cs typeface="Arial"/>
                <a:sym typeface="Arial"/>
              </a:rPr>
              <a:t>Kostnaden fastställs i slutet på november, innan ansökan öppnar den 1 december, men ungefärlig nivå baserad på tidigare WSJ.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dirty="0">
                <a:latin typeface="Arial"/>
                <a:ea typeface="Arial"/>
                <a:cs typeface="Arial"/>
                <a:sym typeface="Arial"/>
              </a:rPr>
              <a:t>Polen innebär billigare resa men dyrare jamboreeavgift.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dirty="0">
                <a:latin typeface="Arial"/>
                <a:ea typeface="Arial"/>
                <a:cs typeface="Arial"/>
                <a:sym typeface="Arial"/>
              </a:rPr>
              <a:t>Deltagare som åker rundresa: jamboreeavgiften består av över 55% av hela kostnaden (grovt uppskattat). Resterande gås till resa, mat, logi och profil osv..</a:t>
            </a:r>
            <a:endParaRPr sz="12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v-SE" dirty="0"/>
              <a:t>Deltagare med direktresa 24 500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v-SE" dirty="0"/>
              <a:t>Deltagare med rundresa 34 500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v-SE" dirty="0"/>
              <a:t>Ledare med direktresa 14 500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v-SE" dirty="0"/>
              <a:t>Ledare med rundresa 24 500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v-SE" dirty="0"/>
              <a:t>IST utan resa 19 500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v-SE" dirty="0"/>
              <a:t>IST med rundresa 29 50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Ungefärlig uppskattning av kostnadsfördelning för en deltagare.</a:t>
            </a:r>
          </a:p>
          <a:p>
            <a:r>
              <a:rPr lang="sv-SE" dirty="0"/>
              <a:t>Själva lägret står för över 50% av avgiften för de som reser med rundresa. Detta är betydligt högre än tidigare läger och en orsak till avgifterna. </a:t>
            </a:r>
          </a:p>
          <a:p>
            <a:endParaRPr lang="sv-SE" dirty="0"/>
          </a:p>
          <a:p>
            <a:r>
              <a:rPr lang="sv-SE" dirty="0"/>
              <a:t>Om en deltagare reser med direktresa ”elimineras” det gula blocket, resterande block förblir.</a:t>
            </a:r>
          </a:p>
        </p:txBody>
      </p:sp>
    </p:spTree>
    <p:extLst>
      <p:ext uri="{BB962C8B-B14F-4D97-AF65-F5344CB8AC3E}">
        <p14:creationId xmlns:p14="http://schemas.microsoft.com/office/powerpoint/2010/main" val="2271363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0" name="Google Shape;230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b="1"/>
              <a:t>Stödpunkter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>
                <a:latin typeface="Arial"/>
                <a:ea typeface="Arial"/>
                <a:cs typeface="Arial"/>
                <a:sym typeface="Arial"/>
              </a:rPr>
              <a:t>Kort genomgång av agendan: vad ni kommer täcka.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>
                <a:latin typeface="Arial"/>
                <a:ea typeface="Arial"/>
                <a:cs typeface="Arial"/>
                <a:sym typeface="Arial"/>
              </a:rPr>
              <a:t>Betona att ni tar frågor på slutet för att hålla tempot.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sv-SE" sz="1200">
                <a:latin typeface="Arial"/>
                <a:ea typeface="Arial"/>
                <a:cs typeface="Arial"/>
                <a:sym typeface="Arial"/>
              </a:rPr>
            </a:b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b="1"/>
              <a:t>Att tänka på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>
                <a:latin typeface="Arial"/>
                <a:ea typeface="Arial"/>
                <a:cs typeface="Arial"/>
                <a:sym typeface="Arial"/>
              </a:rPr>
              <a:t>Var tydlig men snabb det här är mest en översikt.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>
                <a:latin typeface="Arial"/>
                <a:ea typeface="Arial"/>
                <a:cs typeface="Arial"/>
                <a:sym typeface="Arial"/>
              </a:rPr>
              <a:t>Knyt ihop med syftet: Efter den här presentationen hoppas vi att ni känner er trygga med vad WSJ innebär.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9" name="Google Shape;369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b="1"/>
              <a:t>Stödpunkter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>
                <a:latin typeface="Arial"/>
                <a:ea typeface="Arial"/>
                <a:cs typeface="Arial"/>
                <a:sym typeface="Arial"/>
              </a:rPr>
              <a:t>Många finansierar via fonder, sommarjobb, stöd från kåren etc.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>
                <a:latin typeface="Arial"/>
                <a:ea typeface="Arial"/>
                <a:cs typeface="Arial"/>
                <a:sym typeface="Arial"/>
              </a:rPr>
              <a:t>Det finns färdiga mallar och stöd från scouterna centralt.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sv-SE" sz="1200">
                <a:latin typeface="Arial"/>
                <a:ea typeface="Arial"/>
                <a:cs typeface="Arial"/>
                <a:sym typeface="Arial"/>
              </a:rPr>
            </a:b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b="1"/>
              <a:t>Att tänka på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>
                <a:latin typeface="Arial"/>
                <a:ea typeface="Arial"/>
                <a:cs typeface="Arial"/>
                <a:sym typeface="Arial"/>
              </a:rPr>
              <a:t>Tala hoppfullt, inte avskräckande, det går att lösa!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>
                <a:latin typeface="Arial"/>
                <a:ea typeface="Arial"/>
                <a:cs typeface="Arial"/>
                <a:sym typeface="Arial"/>
              </a:rPr>
              <a:t>Lova inga exakta summor.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7" name="Google Shape;377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 b="1" dirty="0"/>
              <a:t>19. Frågor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sv-SE" sz="1400" dirty="0">
                <a:latin typeface="Arial"/>
                <a:ea typeface="Arial"/>
                <a:cs typeface="Arial"/>
                <a:sym typeface="Arial"/>
              </a:rPr>
            </a:b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 b="1" dirty="0"/>
              <a:t>Stödpunkter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 dirty="0">
                <a:latin typeface="Arial"/>
                <a:ea typeface="Arial"/>
                <a:cs typeface="Arial"/>
                <a:sym typeface="Arial"/>
              </a:rPr>
              <a:t>Öppna upp: “Vad undrar ni?”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 dirty="0">
                <a:latin typeface="Arial"/>
                <a:ea typeface="Arial"/>
                <a:cs typeface="Arial"/>
                <a:sym typeface="Arial"/>
              </a:rPr>
              <a:t>Låt någon i teamet leda frågorna och någon annan fylla på svar.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 dirty="0">
                <a:latin typeface="Arial"/>
                <a:ea typeface="Arial"/>
                <a:cs typeface="Arial"/>
                <a:sym typeface="Arial"/>
              </a:rPr>
              <a:t>Avsluta med tack och kontaktuppgifter.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sv-SE" sz="1400" dirty="0">
                <a:latin typeface="Arial"/>
                <a:ea typeface="Arial"/>
                <a:cs typeface="Arial"/>
                <a:sym typeface="Arial"/>
              </a:rPr>
            </a:b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 b="1" dirty="0"/>
              <a:t>Att tänka på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 dirty="0">
                <a:latin typeface="Arial"/>
                <a:ea typeface="Arial"/>
                <a:cs typeface="Arial"/>
                <a:sym typeface="Arial"/>
              </a:rPr>
              <a:t>Svara ärligt – om något är oklart, säg att ni återkommer.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 dirty="0">
                <a:latin typeface="Arial"/>
                <a:ea typeface="Arial"/>
                <a:cs typeface="Arial"/>
                <a:sym typeface="Arial"/>
              </a:rPr>
              <a:t>Håll tonen positiv, även vid tuffa frågor.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 dirty="0">
                <a:latin typeface="Arial"/>
                <a:ea typeface="Arial"/>
                <a:cs typeface="Arial"/>
                <a:sym typeface="Arial"/>
              </a:rPr>
              <a:t>Avsluta på en inspirerande not: “Vi hoppas vi ses i Polen 2027!”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 b="1" dirty="0"/>
              <a:t>Frågor som kan komma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 dirty="0">
                <a:latin typeface="Libre Franklin"/>
                <a:ea typeface="Libre Franklin"/>
                <a:cs typeface="Libre Franklin"/>
                <a:sym typeface="Libre Franklin"/>
              </a:rPr>
              <a:t>RESER IST SOM EN AVDELNING?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 dirty="0">
                <a:latin typeface="Libre Franklin"/>
                <a:ea typeface="Libre Franklin"/>
                <a:cs typeface="Libre Franklin"/>
                <a:sym typeface="Libre Franklin"/>
              </a:rPr>
              <a:t>Både ja och nej. Som IST paras man ihop i mindre patruller.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 dirty="0">
                <a:latin typeface="Libre Franklin"/>
                <a:ea typeface="Libre Franklin"/>
                <a:cs typeface="Libre Franklin"/>
                <a:sym typeface="Libre Franklin"/>
              </a:rPr>
              <a:t>Om man inte åker med rundresa kan det vara en bra idé att resa tillsammans med sin patrull – dels för att det är trevligt att ha sällskap, dels för att man kan hjälpas åt att planera resan.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 dirty="0">
                <a:latin typeface="Libre Franklin"/>
                <a:ea typeface="Libre Franklin"/>
                <a:cs typeface="Libre Franklin"/>
                <a:sym typeface="Libre Franklin"/>
              </a:rPr>
              <a:t>Om man däremot åker med rundresa sker resan tillsammans med flera patruller, men utan ledare.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 dirty="0">
                <a:latin typeface="Libre Franklin"/>
                <a:ea typeface="Libre Franklin"/>
                <a:cs typeface="Libre Franklin"/>
                <a:sym typeface="Libre Franklin"/>
              </a:rPr>
              <a:t>BLIR DET ETT PROFILPAKET?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 dirty="0">
                <a:latin typeface="Libre Franklin"/>
                <a:ea typeface="Libre Franklin"/>
                <a:cs typeface="Libre Franklin"/>
                <a:sym typeface="Libre Franklin"/>
              </a:rPr>
              <a:t>Ja! Vi kommer ha ett profilpaket, hur mycket vi kan ha i paketet beror på hur många deltagare som åker. Men oavsett hur många vi blir så kommer man få ett bra profilpaket.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 dirty="0">
                <a:latin typeface="Libre Franklin"/>
                <a:ea typeface="Libre Franklin"/>
                <a:cs typeface="Libre Franklin"/>
                <a:sym typeface="Libre Franklin"/>
              </a:rPr>
              <a:t>KRIGET MELLAN RYSSLAND OCH UKRAINA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 dirty="0">
                <a:latin typeface="Libre Franklin"/>
                <a:ea typeface="Libre Franklin"/>
                <a:cs typeface="Libre Franklin"/>
                <a:sym typeface="Libre Franklin"/>
              </a:rPr>
              <a:t>Vi följer noggrant utvecklingen i Ryssland och Ukraina och har löpande kontakt med bland annat Utrikesdepartementet för att ta del av deras rekommendationer.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 dirty="0">
                <a:latin typeface="Libre Franklin"/>
                <a:ea typeface="Libre Franklin"/>
                <a:cs typeface="Libre Franklin"/>
                <a:sym typeface="Libre Franklin"/>
              </a:rPr>
              <a:t>TRANSPORT MELLAN BALTIKUM OCH POLEN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 dirty="0">
                <a:latin typeface="Libre Franklin"/>
                <a:ea typeface="Libre Franklin"/>
                <a:cs typeface="Libre Franklin"/>
                <a:sym typeface="Libre Franklin"/>
              </a:rPr>
              <a:t>Resorna inom Baltikum och vidare till Polen kommer att ske med buss.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 dirty="0">
                <a:latin typeface="Libre Franklin"/>
                <a:ea typeface="Libre Franklin"/>
                <a:cs typeface="Libre Franklin"/>
                <a:sym typeface="Libre Franklin"/>
              </a:rPr>
              <a:t>VARFÖR INGEN RUNDRESA I POLEN?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 dirty="0">
                <a:latin typeface="Libre Franklin"/>
                <a:ea typeface="Libre Franklin"/>
                <a:cs typeface="Libre Franklin"/>
                <a:sym typeface="Libre Franklin"/>
              </a:rPr>
              <a:t>Den polska scoutorganisationen har bett deltagande länder att inte genomföra någon rundresa i Polen innan lägret, eftersom vissa platser – framför allt i norra Polen – kan komma att ingå i själva lägerprogrammet.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 dirty="0">
                <a:latin typeface="Libre Franklin"/>
                <a:ea typeface="Libre Franklin"/>
                <a:cs typeface="Libre Franklin"/>
                <a:sym typeface="Libre Franklin"/>
              </a:rPr>
              <a:t>POLENS IDEOLIOGI?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 dirty="0">
                <a:latin typeface="Libre Franklin"/>
                <a:ea typeface="Libre Franklin"/>
                <a:cs typeface="Libre Franklin"/>
                <a:sym typeface="Libre Franklin"/>
              </a:rPr>
              <a:t>Polen är en demokrati, och som i alla demokratier förändras den politiska inriktningen mellan valen. Vi tar inte ställning till hur det polska folket röstar.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 dirty="0">
                <a:latin typeface="Libre Franklin"/>
                <a:ea typeface="Libre Franklin"/>
                <a:cs typeface="Libre Franklin"/>
                <a:sym typeface="Libre Franklin"/>
              </a:rPr>
              <a:t>Att Polen valts som värdland för WSJ är också resultatet av en demokratisk process. Själva lägret arrangeras av den polska scoutorganisationen – en demokratisk rörelse som är fristående från den polska staten.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04830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1" name="Google Shape;261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b="1"/>
              <a:t>Stödpunkter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>
                <a:latin typeface="Arial"/>
                <a:ea typeface="Arial"/>
                <a:cs typeface="Arial"/>
                <a:sym typeface="Arial"/>
              </a:rPr>
              <a:t>Förklara vad WSJ är: ett globalt läger med tiotusentals scouter.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>
                <a:latin typeface="Arial"/>
                <a:ea typeface="Arial"/>
                <a:cs typeface="Arial"/>
                <a:sym typeface="Arial"/>
              </a:rPr>
              <a:t>Kort historik: första 1920 i England, Sverige var värd 2011.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>
                <a:latin typeface="Arial"/>
                <a:ea typeface="Arial"/>
                <a:cs typeface="Arial"/>
                <a:sym typeface="Arial"/>
              </a:rPr>
              <a:t>Syfte: mötas över gränser, lära av varandra och uppleva något större än sin egen kår. Genom att unga lär känna varandra bidrar vi till en fredligare värld. C</a:t>
            </a:r>
            <a:r>
              <a:rPr lang="sv-SE">
                <a:solidFill>
                  <a:srgbClr val="222222"/>
                </a:solidFill>
              </a:rPr>
              <a:t>itat från Baden Powell: “If you have a friend in every country</a:t>
            </a:r>
            <a:br>
              <a:rPr lang="sv-SE">
                <a:solidFill>
                  <a:srgbClr val="222222"/>
                </a:solidFill>
              </a:rPr>
            </a:br>
            <a:r>
              <a:rPr lang="sv-SE">
                <a:solidFill>
                  <a:srgbClr val="222222"/>
                </a:solidFill>
              </a:rPr>
              <a:t>there would be no war.”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sv-SE">
                <a:solidFill>
                  <a:srgbClr val="222222"/>
                </a:solidFill>
              </a:rPr>
            </a:br>
            <a:endParaRPr>
              <a:solidFill>
                <a:srgbClr val="22222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b="1"/>
              <a:t>Att tänka på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>
                <a:latin typeface="Arial"/>
                <a:ea typeface="Arial"/>
                <a:cs typeface="Arial"/>
                <a:sym typeface="Arial"/>
              </a:rPr>
              <a:t>Använd gärna bilder eller berättelser för att konkretisera skalan.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>
                <a:latin typeface="Arial"/>
                <a:ea typeface="Arial"/>
                <a:cs typeface="Arial"/>
                <a:sym typeface="Arial"/>
              </a:rPr>
              <a:t>Fokusera på känslan och värdet för ungdomarna, inte bara fakta.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>
                <a:latin typeface="Arial"/>
                <a:ea typeface="Arial"/>
                <a:cs typeface="Arial"/>
                <a:sym typeface="Arial"/>
              </a:rPr>
              <a:t>Undvik förkortningar som WOSM om publiken inte är scoutvana.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49336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9" name="Google Shape;26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3" name="Google Shape;243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dirty="0"/>
              <a:t>WSJ är världens största scoutläger. Det sker vart fjärde år och har de senaste gångerna samlat över 40 000 scouter från hela världen.</a:t>
            </a: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ubrikbild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6000"/>
              <a:buFont typeface="Arial Black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703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Arial Black"/>
              <a:buNone/>
              <a:defRPr sz="2400">
                <a:solidFill>
                  <a:srgbClr val="FEFEF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Arial Black"/>
              <a:buNone/>
              <a:defRPr sz="2400">
                <a:solidFill>
                  <a:srgbClr val="FEFEFE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Arial Black"/>
              <a:buNone/>
              <a:defRPr sz="2400">
                <a:solidFill>
                  <a:srgbClr val="FEFEFE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Arial Black"/>
              <a:buNone/>
              <a:defRPr sz="2400">
                <a:solidFill>
                  <a:srgbClr val="FEFEFE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Arial Black"/>
              <a:buNone/>
              <a:defRPr sz="2400">
                <a:solidFill>
                  <a:srgbClr val="FEFEFE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2"/>
          </p:nvPr>
        </p:nvSpPr>
        <p:spPr>
          <a:xfrm>
            <a:off x="1524000" y="4305670"/>
            <a:ext cx="9144000" cy="387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230A"/>
              </a:buClr>
              <a:buSzPts val="1679"/>
              <a:buFont typeface="Arial Black"/>
              <a:buNone/>
              <a:defRPr sz="1679">
                <a:solidFill>
                  <a:srgbClr val="67230A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" name="Google Shape;14;p2" descr="Bildobjekt 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36725" y="4959086"/>
            <a:ext cx="2022765" cy="160721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Bild med bildtext">
  <p:cSld name="9_Bild med bild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/>
          <p:nvPr/>
        </p:nvSpPr>
        <p:spPr>
          <a:xfrm>
            <a:off x="5305061" y="0"/>
            <a:ext cx="6886939" cy="3429000"/>
          </a:xfrm>
          <a:prstGeom prst="rect">
            <a:avLst/>
          </a:prstGeom>
          <a:solidFill>
            <a:srgbClr val="EFAF0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11"/>
          <p:cNvSpPr/>
          <p:nvPr/>
        </p:nvSpPr>
        <p:spPr>
          <a:xfrm>
            <a:off x="5305061" y="3429000"/>
            <a:ext cx="6886939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11"/>
          <p:cNvSpPr txBox="1">
            <a:spLocks noGrp="1"/>
          </p:cNvSpPr>
          <p:nvPr>
            <p:ph type="title"/>
          </p:nvPr>
        </p:nvSpPr>
        <p:spPr>
          <a:xfrm>
            <a:off x="6144850" y="457201"/>
            <a:ext cx="4760913" cy="1600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200"/>
              <a:buFont typeface="Arial Black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>
            <a:spLocks noGrp="1"/>
          </p:cNvSpPr>
          <p:nvPr>
            <p:ph type="pic" idx="2"/>
          </p:nvPr>
        </p:nvSpPr>
        <p:spPr>
          <a:xfrm>
            <a:off x="0" y="0"/>
            <a:ext cx="5305062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sv-SE"/>
          </a:p>
        </p:txBody>
      </p:sp>
      <p:sp>
        <p:nvSpPr>
          <p:cNvPr id="76" name="Google Shape;76;p11"/>
          <p:cNvSpPr txBox="1">
            <a:spLocks noGrp="1"/>
          </p:cNvSpPr>
          <p:nvPr>
            <p:ph type="body" idx="1"/>
          </p:nvPr>
        </p:nvSpPr>
        <p:spPr>
          <a:xfrm>
            <a:off x="6144850" y="2136914"/>
            <a:ext cx="4760913" cy="985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  <a:defRPr sz="1600">
                <a:solidFill>
                  <a:srgbClr val="FEFEFE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  <a:defRPr sz="1600">
                <a:solidFill>
                  <a:srgbClr val="FEFEFE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  <a:defRPr sz="1600">
                <a:solidFill>
                  <a:srgbClr val="FEFEFE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  <a:defRPr sz="1600">
                <a:solidFill>
                  <a:srgbClr val="FEFEFE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  <a:defRPr sz="1600">
                <a:solidFill>
                  <a:srgbClr val="FEFEFE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body" idx="3"/>
          </p:nvPr>
        </p:nvSpPr>
        <p:spPr>
          <a:xfrm>
            <a:off x="6144850" y="3735656"/>
            <a:ext cx="4760913" cy="1729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8" name="Google Shape;78;p11" descr="Bildobjekt 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74035" y="5465467"/>
            <a:ext cx="1385456" cy="1100831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Bild med bildtext">
  <p:cSld name="7_Bild med bild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/>
          <p:nvPr/>
        </p:nvSpPr>
        <p:spPr>
          <a:xfrm>
            <a:off x="5305061" y="0"/>
            <a:ext cx="6886939" cy="3429000"/>
          </a:xfrm>
          <a:prstGeom prst="rect">
            <a:avLst/>
          </a:prstGeom>
          <a:solidFill>
            <a:srgbClr val="536226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2"/>
          <p:cNvSpPr/>
          <p:nvPr/>
        </p:nvSpPr>
        <p:spPr>
          <a:xfrm>
            <a:off x="5305061" y="3429000"/>
            <a:ext cx="6886939" cy="3429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2"/>
          <p:cNvSpPr txBox="1">
            <a:spLocks noGrp="1"/>
          </p:cNvSpPr>
          <p:nvPr>
            <p:ph type="title"/>
          </p:nvPr>
        </p:nvSpPr>
        <p:spPr>
          <a:xfrm>
            <a:off x="6144850" y="457201"/>
            <a:ext cx="4760913" cy="1600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200"/>
              <a:buFont typeface="Arial Black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2"/>
          <p:cNvSpPr>
            <a:spLocks noGrp="1"/>
          </p:cNvSpPr>
          <p:nvPr>
            <p:ph type="pic" idx="2"/>
          </p:nvPr>
        </p:nvSpPr>
        <p:spPr>
          <a:xfrm>
            <a:off x="0" y="0"/>
            <a:ext cx="5305062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sv-SE"/>
          </a:p>
        </p:txBody>
      </p:sp>
      <p:sp>
        <p:nvSpPr>
          <p:cNvPr id="85" name="Google Shape;85;p12"/>
          <p:cNvSpPr txBox="1">
            <a:spLocks noGrp="1"/>
          </p:cNvSpPr>
          <p:nvPr>
            <p:ph type="body" idx="1"/>
          </p:nvPr>
        </p:nvSpPr>
        <p:spPr>
          <a:xfrm>
            <a:off x="6144850" y="2136914"/>
            <a:ext cx="4760913" cy="985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  <a:defRPr sz="1600">
                <a:solidFill>
                  <a:srgbClr val="FEFEFE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  <a:defRPr sz="1600">
                <a:solidFill>
                  <a:srgbClr val="FEFEFE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  <a:defRPr sz="1600">
                <a:solidFill>
                  <a:srgbClr val="FEFEFE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  <a:defRPr sz="1600">
                <a:solidFill>
                  <a:srgbClr val="FEFEFE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  <a:defRPr sz="1600">
                <a:solidFill>
                  <a:srgbClr val="FEFEFE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2"/>
          <p:cNvSpPr txBox="1">
            <a:spLocks noGrp="1"/>
          </p:cNvSpPr>
          <p:nvPr>
            <p:ph type="body" idx="3"/>
          </p:nvPr>
        </p:nvSpPr>
        <p:spPr>
          <a:xfrm>
            <a:off x="6144850" y="3735656"/>
            <a:ext cx="4760913" cy="1729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7" name="Google Shape;87;p12" descr="Bildobjekt 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74035" y="5465469"/>
            <a:ext cx="1385456" cy="110083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2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Bild med bildtext">
  <p:cSld name="6_Bild med bild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/>
          <p:nvPr/>
        </p:nvSpPr>
        <p:spPr>
          <a:xfrm>
            <a:off x="5305061" y="0"/>
            <a:ext cx="6886939" cy="3429000"/>
          </a:xfrm>
          <a:prstGeom prst="rect">
            <a:avLst/>
          </a:prstGeom>
          <a:solidFill>
            <a:srgbClr val="9A3716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3"/>
          <p:cNvSpPr/>
          <p:nvPr/>
        </p:nvSpPr>
        <p:spPr>
          <a:xfrm>
            <a:off x="5305061" y="3429000"/>
            <a:ext cx="6886939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/>
          </p:nvPr>
        </p:nvSpPr>
        <p:spPr>
          <a:xfrm>
            <a:off x="6144850" y="457201"/>
            <a:ext cx="4760913" cy="1600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200"/>
              <a:buFont typeface="Arial Black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3"/>
          <p:cNvSpPr>
            <a:spLocks noGrp="1"/>
          </p:cNvSpPr>
          <p:nvPr>
            <p:ph type="pic" idx="2"/>
          </p:nvPr>
        </p:nvSpPr>
        <p:spPr>
          <a:xfrm>
            <a:off x="0" y="0"/>
            <a:ext cx="5305062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sv-SE"/>
          </a:p>
        </p:txBody>
      </p:sp>
      <p:sp>
        <p:nvSpPr>
          <p:cNvPr id="94" name="Google Shape;94;p13"/>
          <p:cNvSpPr txBox="1">
            <a:spLocks noGrp="1"/>
          </p:cNvSpPr>
          <p:nvPr>
            <p:ph type="body" idx="1"/>
          </p:nvPr>
        </p:nvSpPr>
        <p:spPr>
          <a:xfrm>
            <a:off x="6144850" y="2136914"/>
            <a:ext cx="4760913" cy="985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  <a:defRPr sz="1600">
                <a:solidFill>
                  <a:srgbClr val="FEFEFE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  <a:defRPr sz="1600">
                <a:solidFill>
                  <a:srgbClr val="FEFEFE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  <a:defRPr sz="1600">
                <a:solidFill>
                  <a:srgbClr val="FEFEFE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  <a:defRPr sz="1600">
                <a:solidFill>
                  <a:srgbClr val="FEFEFE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  <a:defRPr sz="1600">
                <a:solidFill>
                  <a:srgbClr val="FEFEFE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5" name="Google Shape;95;p13" descr="Bildobjekt 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64676" y="5443077"/>
            <a:ext cx="1394814" cy="1108266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3"/>
          <p:cNvSpPr txBox="1">
            <a:spLocks noGrp="1"/>
          </p:cNvSpPr>
          <p:nvPr>
            <p:ph type="body" idx="3"/>
          </p:nvPr>
        </p:nvSpPr>
        <p:spPr>
          <a:xfrm>
            <a:off x="6144850" y="3735656"/>
            <a:ext cx="4760913" cy="1729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 med bildtext">
  <p:cSld name="Bild med bildtex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4"/>
          <p:cNvSpPr/>
          <p:nvPr/>
        </p:nvSpPr>
        <p:spPr>
          <a:xfrm>
            <a:off x="0" y="-2"/>
            <a:ext cx="6886938" cy="68580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4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4760914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200"/>
              <a:buFont typeface="Arial Black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4"/>
          <p:cNvSpPr>
            <a:spLocks noGrp="1"/>
          </p:cNvSpPr>
          <p:nvPr>
            <p:ph type="pic" idx="2"/>
          </p:nvPr>
        </p:nvSpPr>
        <p:spPr>
          <a:xfrm>
            <a:off x="6886937" y="1"/>
            <a:ext cx="5305063" cy="685800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sv-SE"/>
          </a:p>
        </p:txBody>
      </p:sp>
      <p:sp>
        <p:nvSpPr>
          <p:cNvPr id="102" name="Google Shape;102;p14"/>
          <p:cNvSpPr txBox="1">
            <a:spLocks noGrp="1"/>
          </p:cNvSpPr>
          <p:nvPr>
            <p:ph type="body" idx="1"/>
          </p:nvPr>
        </p:nvSpPr>
        <p:spPr>
          <a:xfrm>
            <a:off x="839787" y="2136912"/>
            <a:ext cx="4760914" cy="373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  <a:defRPr sz="1600">
                <a:solidFill>
                  <a:srgbClr val="FEFEFE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  <a:defRPr sz="1600">
                <a:solidFill>
                  <a:srgbClr val="FEFEFE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  <a:defRPr sz="1600">
                <a:solidFill>
                  <a:srgbClr val="FEFEFE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  <a:defRPr sz="1600">
                <a:solidFill>
                  <a:srgbClr val="FEFEFE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  <a:defRPr sz="1600">
                <a:solidFill>
                  <a:srgbClr val="FEFEFE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3" name="Google Shape;103;p14" descr="Bildobjekt 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68974" y="5446793"/>
            <a:ext cx="1385455" cy="110083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4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Rubrikbild">
  <p:cSld name="6_Rubrikbild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6" descr="Bildobjekt 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1555" y="1501562"/>
            <a:ext cx="11788890" cy="330359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6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6000"/>
              <a:buFont typeface="Arial Black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6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Arial Black"/>
              <a:buNone/>
              <a:defRPr sz="2400">
                <a:solidFill>
                  <a:srgbClr val="FEFEF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Arial Black"/>
              <a:buNone/>
              <a:defRPr sz="2400">
                <a:solidFill>
                  <a:srgbClr val="FEFEFE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Arial Black"/>
              <a:buNone/>
              <a:defRPr sz="2400">
                <a:solidFill>
                  <a:srgbClr val="FEFEFE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Arial Black"/>
              <a:buNone/>
              <a:defRPr sz="2400">
                <a:solidFill>
                  <a:srgbClr val="FEFEFE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Arial Black"/>
              <a:buNone/>
              <a:defRPr sz="2400">
                <a:solidFill>
                  <a:srgbClr val="FEFEFE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5" name="Google Shape;115;p16" descr="Bildobjekt 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74035" y="5465469"/>
            <a:ext cx="1385456" cy="110083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6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ild med bildtext">
  <p:cSld name="1_Bild med bildtex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7"/>
          <p:cNvSpPr/>
          <p:nvPr/>
        </p:nvSpPr>
        <p:spPr>
          <a:xfrm>
            <a:off x="0" y="-2"/>
            <a:ext cx="6886938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7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4760914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200"/>
              <a:buFont typeface="Arial Black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7"/>
          <p:cNvSpPr>
            <a:spLocks noGrp="1"/>
          </p:cNvSpPr>
          <p:nvPr>
            <p:ph type="pic" idx="2"/>
          </p:nvPr>
        </p:nvSpPr>
        <p:spPr>
          <a:xfrm>
            <a:off x="6886937" y="1"/>
            <a:ext cx="5305063" cy="685800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sv-SE"/>
          </a:p>
        </p:txBody>
      </p:sp>
      <p:sp>
        <p:nvSpPr>
          <p:cNvPr id="121" name="Google Shape;121;p17"/>
          <p:cNvSpPr txBox="1">
            <a:spLocks noGrp="1"/>
          </p:cNvSpPr>
          <p:nvPr>
            <p:ph type="body" idx="1"/>
          </p:nvPr>
        </p:nvSpPr>
        <p:spPr>
          <a:xfrm>
            <a:off x="839787" y="2136912"/>
            <a:ext cx="4760914" cy="373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  <a:defRPr sz="1600">
                <a:solidFill>
                  <a:srgbClr val="FEFEFE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  <a:defRPr sz="1600">
                <a:solidFill>
                  <a:srgbClr val="FEFEFE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  <a:defRPr sz="1600">
                <a:solidFill>
                  <a:srgbClr val="FEFEFE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  <a:defRPr sz="1600">
                <a:solidFill>
                  <a:srgbClr val="FEFEFE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  <a:defRPr sz="1600">
                <a:solidFill>
                  <a:srgbClr val="FEFEFE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2" name="Google Shape;122;p17" descr="Bildobjekt 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59614" y="5443075"/>
            <a:ext cx="1394814" cy="1108266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Rubrikbild">
  <p:cSld name="1_Rubrikbild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8" descr="Bildobjekt 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1555" y="1505527"/>
            <a:ext cx="11788890" cy="3303591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8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6000"/>
              <a:buFont typeface="Arial Black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8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Arial Black"/>
              <a:buNone/>
              <a:defRPr sz="2400">
                <a:solidFill>
                  <a:srgbClr val="FEFEF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Arial Black"/>
              <a:buNone/>
              <a:defRPr sz="2400">
                <a:solidFill>
                  <a:srgbClr val="FEFEFE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Arial Black"/>
              <a:buNone/>
              <a:defRPr sz="2400">
                <a:solidFill>
                  <a:srgbClr val="FEFEFE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Arial Black"/>
              <a:buNone/>
              <a:defRPr sz="2400">
                <a:solidFill>
                  <a:srgbClr val="FEFEFE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Arial Black"/>
              <a:buNone/>
              <a:defRPr sz="2400">
                <a:solidFill>
                  <a:srgbClr val="FEFEFE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8" name="Google Shape;128;p18" descr="Bildobjekt 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74035" y="5465469"/>
            <a:ext cx="1385455" cy="110083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8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bild" type="title">
  <p:cSld name="TITLE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19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6000"/>
              <a:buFont typeface="Arial Black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9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703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Arial Black"/>
              <a:buNone/>
              <a:defRPr sz="2400">
                <a:solidFill>
                  <a:srgbClr val="FEFEF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Arial Black"/>
              <a:buNone/>
              <a:defRPr sz="2400">
                <a:solidFill>
                  <a:srgbClr val="FEFEFE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Arial Black"/>
              <a:buNone/>
              <a:defRPr sz="2400">
                <a:solidFill>
                  <a:srgbClr val="FEFEFE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Arial Black"/>
              <a:buNone/>
              <a:defRPr sz="2400">
                <a:solidFill>
                  <a:srgbClr val="FEFEFE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Arial Black"/>
              <a:buNone/>
              <a:defRPr sz="2400">
                <a:solidFill>
                  <a:srgbClr val="FEFEFE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4" name="Google Shape;134;p19" descr="Bildobjekt 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36725" y="4959089"/>
            <a:ext cx="2022765" cy="1607212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9"/>
          <p:cNvSpPr txBox="1">
            <a:spLocks noGrp="1"/>
          </p:cNvSpPr>
          <p:nvPr>
            <p:ph type="body" idx="2"/>
          </p:nvPr>
        </p:nvSpPr>
        <p:spPr>
          <a:xfrm>
            <a:off x="1524000" y="4305670"/>
            <a:ext cx="9144000" cy="387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B2D09"/>
              </a:buClr>
              <a:buSzPts val="1679"/>
              <a:buFont typeface="Arial Black"/>
              <a:buNone/>
              <a:defRPr sz="1679">
                <a:solidFill>
                  <a:srgbClr val="4B2D09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19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Rubrikbild">
  <p:cSld name="5_Rubrikbild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0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6000"/>
              <a:buFont typeface="Arial Black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0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703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Arial Black"/>
              <a:buNone/>
              <a:defRPr sz="2400">
                <a:solidFill>
                  <a:srgbClr val="FEFEF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Arial Black"/>
              <a:buNone/>
              <a:defRPr sz="2400">
                <a:solidFill>
                  <a:srgbClr val="FEFEFE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Arial Black"/>
              <a:buNone/>
              <a:defRPr sz="2400">
                <a:solidFill>
                  <a:srgbClr val="FEFEFE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Arial Black"/>
              <a:buNone/>
              <a:defRPr sz="2400">
                <a:solidFill>
                  <a:srgbClr val="FEFEFE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Arial Black"/>
              <a:buNone/>
              <a:defRPr sz="2400">
                <a:solidFill>
                  <a:srgbClr val="FEFEFE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20"/>
          <p:cNvSpPr txBox="1">
            <a:spLocks noGrp="1"/>
          </p:cNvSpPr>
          <p:nvPr>
            <p:ph type="body" idx="2"/>
          </p:nvPr>
        </p:nvSpPr>
        <p:spPr>
          <a:xfrm>
            <a:off x="1524000" y="4305670"/>
            <a:ext cx="9144000" cy="387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B4519"/>
              </a:buClr>
              <a:buSzPts val="1679"/>
              <a:buFont typeface="Arial Black"/>
              <a:buNone/>
              <a:defRPr sz="1679">
                <a:solidFill>
                  <a:srgbClr val="3B4519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2" name="Google Shape;142;p20" descr="Bildobjekt 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36725" y="4959086"/>
            <a:ext cx="2022766" cy="1607213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0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Rubrikbild">
  <p:cSld name="4_Rubrikbild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21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6000"/>
              <a:buFont typeface="Arial Black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1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703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Arial Black"/>
              <a:buNone/>
              <a:defRPr sz="2400">
                <a:solidFill>
                  <a:srgbClr val="FEFEF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Arial Black"/>
              <a:buNone/>
              <a:defRPr sz="2400">
                <a:solidFill>
                  <a:srgbClr val="FEFEFE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Arial Black"/>
              <a:buNone/>
              <a:defRPr sz="2400">
                <a:solidFill>
                  <a:srgbClr val="FEFEFE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Arial Black"/>
              <a:buNone/>
              <a:defRPr sz="2400">
                <a:solidFill>
                  <a:srgbClr val="FEFEFE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Arial Black"/>
              <a:buNone/>
              <a:defRPr sz="2400">
                <a:solidFill>
                  <a:srgbClr val="FEFEFE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21"/>
          <p:cNvSpPr txBox="1">
            <a:spLocks noGrp="1"/>
          </p:cNvSpPr>
          <p:nvPr>
            <p:ph type="body" idx="2"/>
          </p:nvPr>
        </p:nvSpPr>
        <p:spPr>
          <a:xfrm>
            <a:off x="1524000" y="4305670"/>
            <a:ext cx="9144000" cy="387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53945"/>
              </a:buClr>
              <a:buSzPts val="1679"/>
              <a:buFont typeface="Arial Black"/>
              <a:buNone/>
              <a:defRPr sz="1679">
                <a:solidFill>
                  <a:srgbClr val="153945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9" name="Google Shape;149;p21" descr="Bildobjekt 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36725" y="4959086"/>
            <a:ext cx="2022765" cy="1607212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1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Rubrikbild">
  <p:cSld name="7_Rubrikbild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" descr="Bildobjekt 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1555" y="1501562"/>
            <a:ext cx="11788887" cy="330359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1524000" y="1214437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6000"/>
              <a:buFont typeface="Arial Black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Arial Black"/>
              <a:buNone/>
              <a:defRPr sz="2400">
                <a:solidFill>
                  <a:srgbClr val="FEFEF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Arial Black"/>
              <a:buNone/>
              <a:defRPr sz="2400">
                <a:solidFill>
                  <a:srgbClr val="FEFEFE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Arial Black"/>
              <a:buNone/>
              <a:defRPr sz="2400">
                <a:solidFill>
                  <a:srgbClr val="FEFEFE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Arial Black"/>
              <a:buNone/>
              <a:defRPr sz="2400">
                <a:solidFill>
                  <a:srgbClr val="FEFEFE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Arial Black"/>
              <a:buNone/>
              <a:defRPr sz="2400">
                <a:solidFill>
                  <a:srgbClr val="FEFEFE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0" name="Google Shape;20;p3" descr="Bildobjekt 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68206" y="5465467"/>
            <a:ext cx="1385456" cy="110083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Rubrikbild">
  <p:cSld name="3_Rubrikbild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22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6000"/>
              <a:buFont typeface="Arial Black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2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703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Arial Black"/>
              <a:buNone/>
              <a:defRPr sz="2400">
                <a:solidFill>
                  <a:srgbClr val="FEFEF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Arial Black"/>
              <a:buNone/>
              <a:defRPr sz="2400">
                <a:solidFill>
                  <a:srgbClr val="FEFEFE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Arial Black"/>
              <a:buNone/>
              <a:defRPr sz="2400">
                <a:solidFill>
                  <a:srgbClr val="FEFEFE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Arial Black"/>
              <a:buNone/>
              <a:defRPr sz="2400">
                <a:solidFill>
                  <a:srgbClr val="FEFEFE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Arial Black"/>
              <a:buNone/>
              <a:defRPr sz="2400">
                <a:solidFill>
                  <a:srgbClr val="FEFEFE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22"/>
          <p:cNvSpPr txBox="1">
            <a:spLocks noGrp="1"/>
          </p:cNvSpPr>
          <p:nvPr>
            <p:ph type="body" idx="2"/>
          </p:nvPr>
        </p:nvSpPr>
        <p:spPr>
          <a:xfrm>
            <a:off x="1524000" y="4305670"/>
            <a:ext cx="9144000" cy="387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6706"/>
              </a:buClr>
              <a:buSzPts val="1679"/>
              <a:buFont typeface="Arial Black"/>
              <a:buNone/>
              <a:defRPr sz="1679">
                <a:solidFill>
                  <a:srgbClr val="886706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56" name="Google Shape;156;p22" descr="Bildobjekt 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36725" y="4959088"/>
            <a:ext cx="2022765" cy="1607212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2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Endast rubrik">
  <p:cSld name="1_Endast rubrik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3" descr="Bildobjekt 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52941" y="136526"/>
            <a:ext cx="8507898" cy="1592884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3"/>
          <p:cNvSpPr txBox="1">
            <a:spLocks noGrp="1"/>
          </p:cNvSpPr>
          <p:nvPr>
            <p:ph type="title"/>
          </p:nvPr>
        </p:nvSpPr>
        <p:spPr>
          <a:xfrm>
            <a:off x="487016" y="573848"/>
            <a:ext cx="6172201" cy="857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3"/>
          <p:cNvSpPr txBox="1">
            <a:spLocks noGrp="1"/>
          </p:cNvSpPr>
          <p:nvPr>
            <p:ph type="body" idx="1"/>
          </p:nvPr>
        </p:nvSpPr>
        <p:spPr>
          <a:xfrm>
            <a:off x="839787" y="2166732"/>
            <a:ext cx="10515601" cy="4022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62" name="Google Shape;162;p23" descr="Bildobjekt 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74035" y="5465469"/>
            <a:ext cx="1385455" cy="110083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3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Endast rubrik">
  <p:cSld name="2_Endast rubrik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4" descr="Bildobjekt 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52941" y="146464"/>
            <a:ext cx="8507898" cy="1592887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4"/>
          <p:cNvSpPr txBox="1">
            <a:spLocks noGrp="1"/>
          </p:cNvSpPr>
          <p:nvPr>
            <p:ph type="title"/>
          </p:nvPr>
        </p:nvSpPr>
        <p:spPr>
          <a:xfrm>
            <a:off x="487016" y="573848"/>
            <a:ext cx="6172201" cy="857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4"/>
          <p:cNvSpPr txBox="1">
            <a:spLocks noGrp="1"/>
          </p:cNvSpPr>
          <p:nvPr>
            <p:ph type="body" idx="1"/>
          </p:nvPr>
        </p:nvSpPr>
        <p:spPr>
          <a:xfrm>
            <a:off x="839787" y="2166732"/>
            <a:ext cx="10515601" cy="4022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68" name="Google Shape;168;p24" descr="Bildobjekt 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74035" y="5465469"/>
            <a:ext cx="1385456" cy="110083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4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ast rubrik">
  <p:cSld name="Endast rubri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5" descr="Bildobjekt 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52940" y="136526"/>
            <a:ext cx="8507897" cy="1592884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5"/>
          <p:cNvSpPr txBox="1">
            <a:spLocks noGrp="1"/>
          </p:cNvSpPr>
          <p:nvPr>
            <p:ph type="title"/>
          </p:nvPr>
        </p:nvSpPr>
        <p:spPr>
          <a:xfrm>
            <a:off x="487016" y="573848"/>
            <a:ext cx="6172201" cy="857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5"/>
          <p:cNvSpPr txBox="1">
            <a:spLocks noGrp="1"/>
          </p:cNvSpPr>
          <p:nvPr>
            <p:ph type="body" idx="1"/>
          </p:nvPr>
        </p:nvSpPr>
        <p:spPr>
          <a:xfrm>
            <a:off x="839787" y="2166732"/>
            <a:ext cx="10515601" cy="4022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4" name="Google Shape;174;p25" descr="Bildobjekt 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68206" y="5465467"/>
            <a:ext cx="1385456" cy="1100831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5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Endast rubrik">
  <p:cSld name="3_Endast rubrik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6" descr="Bildobjekt 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52940" y="136526"/>
            <a:ext cx="8507897" cy="1592884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6"/>
          <p:cNvSpPr txBox="1">
            <a:spLocks noGrp="1"/>
          </p:cNvSpPr>
          <p:nvPr>
            <p:ph type="title"/>
          </p:nvPr>
        </p:nvSpPr>
        <p:spPr>
          <a:xfrm>
            <a:off x="487016" y="573848"/>
            <a:ext cx="6172201" cy="857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6"/>
          <p:cNvSpPr txBox="1">
            <a:spLocks noGrp="1"/>
          </p:cNvSpPr>
          <p:nvPr>
            <p:ph type="body" idx="1"/>
          </p:nvPr>
        </p:nvSpPr>
        <p:spPr>
          <a:xfrm>
            <a:off x="839787" y="2166732"/>
            <a:ext cx="10515601" cy="4022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0" name="Google Shape;180;p26" descr="Bildobjekt 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64676" y="5458033"/>
            <a:ext cx="1394814" cy="1108266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6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ild med bildtext">
  <p:cSld name="2_Bild med bild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7"/>
          <p:cNvSpPr/>
          <p:nvPr/>
        </p:nvSpPr>
        <p:spPr>
          <a:xfrm>
            <a:off x="0" y="-2"/>
            <a:ext cx="6886938" cy="6858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27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4760914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200"/>
              <a:buFont typeface="Arial Black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7"/>
          <p:cNvSpPr>
            <a:spLocks noGrp="1"/>
          </p:cNvSpPr>
          <p:nvPr>
            <p:ph type="pic" idx="2"/>
          </p:nvPr>
        </p:nvSpPr>
        <p:spPr>
          <a:xfrm>
            <a:off x="6886937" y="1"/>
            <a:ext cx="5305063" cy="685800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sv-SE"/>
          </a:p>
        </p:txBody>
      </p:sp>
      <p:sp>
        <p:nvSpPr>
          <p:cNvPr id="186" name="Google Shape;186;p27"/>
          <p:cNvSpPr txBox="1">
            <a:spLocks noGrp="1"/>
          </p:cNvSpPr>
          <p:nvPr>
            <p:ph type="body" idx="1"/>
          </p:nvPr>
        </p:nvSpPr>
        <p:spPr>
          <a:xfrm>
            <a:off x="839787" y="2136912"/>
            <a:ext cx="4760914" cy="373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  <a:defRPr sz="1600">
                <a:solidFill>
                  <a:srgbClr val="FEFEFE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  <a:defRPr sz="1600">
                <a:solidFill>
                  <a:srgbClr val="FEFEFE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  <a:defRPr sz="1600">
                <a:solidFill>
                  <a:srgbClr val="FEFEFE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  <a:defRPr sz="1600">
                <a:solidFill>
                  <a:srgbClr val="FEFEFE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  <a:defRPr sz="1600">
                <a:solidFill>
                  <a:srgbClr val="FEFEFE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7" name="Google Shape;187;p27" descr="Bildobjekt 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68972" y="5462947"/>
            <a:ext cx="1385456" cy="110083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7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ild med bildtext">
  <p:cSld name="4_Bild med bildtext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8"/>
          <p:cNvSpPr/>
          <p:nvPr/>
        </p:nvSpPr>
        <p:spPr>
          <a:xfrm>
            <a:off x="0" y="-2"/>
            <a:ext cx="6886938" cy="6858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28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4760914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200"/>
              <a:buFont typeface="Arial Black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8"/>
          <p:cNvSpPr>
            <a:spLocks noGrp="1"/>
          </p:cNvSpPr>
          <p:nvPr>
            <p:ph type="pic" idx="2"/>
          </p:nvPr>
        </p:nvSpPr>
        <p:spPr>
          <a:xfrm>
            <a:off x="6886937" y="1"/>
            <a:ext cx="5305063" cy="6858001"/>
          </a:xfrm>
          <a:prstGeom prst="rect">
            <a:avLst/>
          </a:prstGeom>
          <a:noFill/>
          <a:ln>
            <a:noFill/>
          </a:ln>
        </p:spPr>
      </p:sp>
      <p:sp>
        <p:nvSpPr>
          <p:cNvPr id="193" name="Google Shape;193;p28"/>
          <p:cNvSpPr txBox="1">
            <a:spLocks noGrp="1"/>
          </p:cNvSpPr>
          <p:nvPr>
            <p:ph type="body" idx="1"/>
          </p:nvPr>
        </p:nvSpPr>
        <p:spPr>
          <a:xfrm>
            <a:off x="839787" y="2136912"/>
            <a:ext cx="4760914" cy="373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  <a:defRPr sz="1600">
                <a:solidFill>
                  <a:srgbClr val="FEFEFE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  <a:defRPr sz="1600">
                <a:solidFill>
                  <a:srgbClr val="FEFEFE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  <a:defRPr sz="1600">
                <a:solidFill>
                  <a:srgbClr val="FEFEFE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  <a:defRPr sz="1600">
                <a:solidFill>
                  <a:srgbClr val="FEFEFE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  <a:defRPr sz="1600">
                <a:solidFill>
                  <a:srgbClr val="FEFEFE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94" name="Google Shape;194;p28" descr="Bildobjekt 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63144" y="5446793"/>
            <a:ext cx="1385456" cy="1100831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8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Rubrikbild">
  <p:cSld name="11_Rubrikbild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98" name="Google Shape;198;p29"/>
          <p:cNvSpPr>
            <a:spLocks noGrp="1"/>
          </p:cNvSpPr>
          <p:nvPr>
            <p:ph type="pic" idx="3"/>
          </p:nvPr>
        </p:nvSpPr>
        <p:spPr>
          <a:xfrm>
            <a:off x="10464076" y="5458031"/>
            <a:ext cx="1395414" cy="1108267"/>
          </a:xfrm>
          <a:prstGeom prst="rect">
            <a:avLst/>
          </a:prstGeom>
          <a:noFill/>
          <a:ln>
            <a:noFill/>
          </a:ln>
        </p:spPr>
      </p:sp>
      <p:sp>
        <p:nvSpPr>
          <p:cNvPr id="199" name="Google Shape;199;p29"/>
          <p:cNvSpPr>
            <a:spLocks noGrp="1"/>
          </p:cNvSpPr>
          <p:nvPr>
            <p:ph type="pic" idx="4"/>
          </p:nvPr>
        </p:nvSpPr>
        <p:spPr>
          <a:xfrm>
            <a:off x="-3675530" y="4929745"/>
            <a:ext cx="10753899" cy="1636713"/>
          </a:xfrm>
          <a:prstGeom prst="rect">
            <a:avLst/>
          </a:prstGeom>
          <a:noFill/>
          <a:ln>
            <a:noFill/>
          </a:ln>
        </p:spPr>
      </p:sp>
      <p:sp>
        <p:nvSpPr>
          <p:cNvPr id="200" name="Google Shape;200;p29"/>
          <p:cNvSpPr txBox="1">
            <a:spLocks noGrp="1"/>
          </p:cNvSpPr>
          <p:nvPr>
            <p:ph type="title"/>
          </p:nvPr>
        </p:nvSpPr>
        <p:spPr>
          <a:xfrm>
            <a:off x="294511" y="5367227"/>
            <a:ext cx="6172201" cy="857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9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Rubrikbild">
  <p:cSld name="13_Rubrikbild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0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04" name="Google Shape;204;p30"/>
          <p:cNvSpPr>
            <a:spLocks noGrp="1"/>
          </p:cNvSpPr>
          <p:nvPr>
            <p:ph type="pic" idx="3"/>
          </p:nvPr>
        </p:nvSpPr>
        <p:spPr>
          <a:xfrm>
            <a:off x="10464076" y="5458031"/>
            <a:ext cx="1395414" cy="1108267"/>
          </a:xfrm>
          <a:prstGeom prst="rect">
            <a:avLst/>
          </a:prstGeom>
          <a:noFill/>
          <a:ln>
            <a:noFill/>
          </a:ln>
        </p:spPr>
      </p:sp>
      <p:sp>
        <p:nvSpPr>
          <p:cNvPr id="205" name="Google Shape;205;p30"/>
          <p:cNvSpPr>
            <a:spLocks noGrp="1"/>
          </p:cNvSpPr>
          <p:nvPr>
            <p:ph type="pic" idx="4"/>
          </p:nvPr>
        </p:nvSpPr>
        <p:spPr>
          <a:xfrm>
            <a:off x="-3675530" y="4929745"/>
            <a:ext cx="10753899" cy="1636713"/>
          </a:xfrm>
          <a:prstGeom prst="rect">
            <a:avLst/>
          </a:prstGeom>
          <a:noFill/>
          <a:ln>
            <a:noFill/>
          </a:ln>
        </p:spPr>
      </p:sp>
      <p:sp>
        <p:nvSpPr>
          <p:cNvPr id="206" name="Google Shape;206;p30"/>
          <p:cNvSpPr txBox="1">
            <a:spLocks noGrp="1"/>
          </p:cNvSpPr>
          <p:nvPr>
            <p:ph type="title"/>
          </p:nvPr>
        </p:nvSpPr>
        <p:spPr>
          <a:xfrm>
            <a:off x="294511" y="5367227"/>
            <a:ext cx="6172201" cy="857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30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Rubrikbild">
  <p:cSld name="14_Rubrikbild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1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10" name="Google Shape;210;p31"/>
          <p:cNvSpPr>
            <a:spLocks noGrp="1"/>
          </p:cNvSpPr>
          <p:nvPr>
            <p:ph type="pic" idx="3"/>
          </p:nvPr>
        </p:nvSpPr>
        <p:spPr>
          <a:xfrm>
            <a:off x="10464076" y="5458031"/>
            <a:ext cx="1395414" cy="1108267"/>
          </a:xfrm>
          <a:prstGeom prst="rect">
            <a:avLst/>
          </a:prstGeom>
          <a:noFill/>
          <a:ln>
            <a:noFill/>
          </a:ln>
        </p:spPr>
      </p:sp>
      <p:sp>
        <p:nvSpPr>
          <p:cNvPr id="211" name="Google Shape;211;p31"/>
          <p:cNvSpPr>
            <a:spLocks noGrp="1"/>
          </p:cNvSpPr>
          <p:nvPr>
            <p:ph type="pic" idx="4"/>
          </p:nvPr>
        </p:nvSpPr>
        <p:spPr>
          <a:xfrm>
            <a:off x="-3675530" y="4929745"/>
            <a:ext cx="10753899" cy="1636713"/>
          </a:xfrm>
          <a:prstGeom prst="rect">
            <a:avLst/>
          </a:prstGeom>
          <a:noFill/>
          <a:ln>
            <a:noFill/>
          </a:ln>
        </p:spPr>
      </p:sp>
      <p:sp>
        <p:nvSpPr>
          <p:cNvPr id="212" name="Google Shape;212;p31"/>
          <p:cNvSpPr txBox="1">
            <a:spLocks noGrp="1"/>
          </p:cNvSpPr>
          <p:nvPr>
            <p:ph type="title"/>
          </p:nvPr>
        </p:nvSpPr>
        <p:spPr>
          <a:xfrm>
            <a:off x="294511" y="5367227"/>
            <a:ext cx="6172201" cy="857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31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ild med bildtext">
  <p:cSld name="3_Bild med bildtex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/>
          <p:nvPr/>
        </p:nvSpPr>
        <p:spPr>
          <a:xfrm>
            <a:off x="0" y="-2"/>
            <a:ext cx="6886938" cy="6858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4760914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200"/>
              <a:buFont typeface="Arial Black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>
            <a:spLocks noGrp="1"/>
          </p:cNvSpPr>
          <p:nvPr>
            <p:ph type="pic" idx="2"/>
          </p:nvPr>
        </p:nvSpPr>
        <p:spPr>
          <a:xfrm>
            <a:off x="6886937" y="1"/>
            <a:ext cx="5305063" cy="685800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sv-SE"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839787" y="2136912"/>
            <a:ext cx="4760914" cy="373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  <a:defRPr sz="1600">
                <a:solidFill>
                  <a:srgbClr val="FEFEFE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  <a:defRPr sz="1600">
                <a:solidFill>
                  <a:srgbClr val="FEFEFE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  <a:defRPr sz="1600">
                <a:solidFill>
                  <a:srgbClr val="FEFEFE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  <a:defRPr sz="1600">
                <a:solidFill>
                  <a:srgbClr val="FEFEFE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  <a:defRPr sz="1600">
                <a:solidFill>
                  <a:srgbClr val="FEFEFE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7" name="Google Shape;27;p4" descr="Bildobjekt 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63144" y="5446793"/>
            <a:ext cx="1385456" cy="1100831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Rubrikbild">
  <p:cSld name="10_Rubrikbild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sv-SE"/>
          </a:p>
        </p:txBody>
      </p:sp>
      <p:sp>
        <p:nvSpPr>
          <p:cNvPr id="31" name="Google Shape;31;p5"/>
          <p:cNvSpPr>
            <a:spLocks noGrp="1"/>
          </p:cNvSpPr>
          <p:nvPr>
            <p:ph type="pic" idx="3"/>
          </p:nvPr>
        </p:nvSpPr>
        <p:spPr>
          <a:xfrm>
            <a:off x="10464076" y="5458031"/>
            <a:ext cx="1395414" cy="110826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sv-SE"/>
          </a:p>
        </p:txBody>
      </p:sp>
      <p:sp>
        <p:nvSpPr>
          <p:cNvPr id="32" name="Google Shape;32;p5"/>
          <p:cNvSpPr>
            <a:spLocks noGrp="1"/>
          </p:cNvSpPr>
          <p:nvPr>
            <p:ph type="pic" idx="4"/>
          </p:nvPr>
        </p:nvSpPr>
        <p:spPr>
          <a:xfrm>
            <a:off x="-3675530" y="4929745"/>
            <a:ext cx="10753899" cy="163671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sv-SE"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294511" y="5367227"/>
            <a:ext cx="6172201" cy="857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Rubrikbild">
  <p:cSld name="12_Rubrikbild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sv-SE"/>
          </a:p>
        </p:txBody>
      </p:sp>
      <p:sp>
        <p:nvSpPr>
          <p:cNvPr id="37" name="Google Shape;37;p6"/>
          <p:cNvSpPr>
            <a:spLocks noGrp="1"/>
          </p:cNvSpPr>
          <p:nvPr>
            <p:ph type="pic" idx="3"/>
          </p:nvPr>
        </p:nvSpPr>
        <p:spPr>
          <a:xfrm>
            <a:off x="10464076" y="5458031"/>
            <a:ext cx="1395414" cy="110826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sv-SE"/>
          </a:p>
        </p:txBody>
      </p:sp>
      <p:sp>
        <p:nvSpPr>
          <p:cNvPr id="38" name="Google Shape;38;p6"/>
          <p:cNvSpPr>
            <a:spLocks noGrp="1"/>
          </p:cNvSpPr>
          <p:nvPr>
            <p:ph type="pic" idx="4"/>
          </p:nvPr>
        </p:nvSpPr>
        <p:spPr>
          <a:xfrm>
            <a:off x="-3675530" y="4929745"/>
            <a:ext cx="10753899" cy="163671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sv-SE"/>
          </a:p>
        </p:txBody>
      </p:sp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294511" y="5367227"/>
            <a:ext cx="6172201" cy="857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Bild med bildtext">
  <p:cSld name="5_Bild med bild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/>
          <p:nvPr/>
        </p:nvSpPr>
        <p:spPr>
          <a:xfrm>
            <a:off x="5305061" y="0"/>
            <a:ext cx="6886939" cy="3429000"/>
          </a:xfrm>
          <a:prstGeom prst="rect">
            <a:avLst/>
          </a:prstGeom>
          <a:solidFill>
            <a:srgbClr val="643C13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7"/>
          <p:cNvSpPr/>
          <p:nvPr/>
        </p:nvSpPr>
        <p:spPr>
          <a:xfrm>
            <a:off x="5305061" y="3429000"/>
            <a:ext cx="6886939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6144850" y="457201"/>
            <a:ext cx="4760913" cy="1600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200"/>
              <a:buFont typeface="Arial Black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>
            <a:spLocks noGrp="1"/>
          </p:cNvSpPr>
          <p:nvPr>
            <p:ph type="pic" idx="2"/>
          </p:nvPr>
        </p:nvSpPr>
        <p:spPr>
          <a:xfrm>
            <a:off x="0" y="0"/>
            <a:ext cx="5305062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sv-SE"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6144850" y="2136914"/>
            <a:ext cx="4760913" cy="985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  <a:defRPr sz="1600">
                <a:solidFill>
                  <a:srgbClr val="FEFEFE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  <a:defRPr sz="1600">
                <a:solidFill>
                  <a:srgbClr val="FEFEFE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  <a:defRPr sz="1600">
                <a:solidFill>
                  <a:srgbClr val="FEFEFE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  <a:defRPr sz="1600">
                <a:solidFill>
                  <a:srgbClr val="FEFEFE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  <a:defRPr sz="1600">
                <a:solidFill>
                  <a:srgbClr val="FEFEFE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3"/>
          </p:nvPr>
        </p:nvSpPr>
        <p:spPr>
          <a:xfrm>
            <a:off x="6144850" y="3735656"/>
            <a:ext cx="4760913" cy="1729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8" name="Google Shape;48;p7" descr="Bildobjekt 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74035" y="5465469"/>
            <a:ext cx="1385455" cy="110083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Bild med bildtext">
  <p:cSld name="8_Bild med bild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>
            <a:off x="5305061" y="0"/>
            <a:ext cx="6886939" cy="3429000"/>
          </a:xfrm>
          <a:prstGeom prst="rect">
            <a:avLst/>
          </a:prstGeom>
          <a:solidFill>
            <a:srgbClr val="1F516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8"/>
          <p:cNvSpPr/>
          <p:nvPr/>
        </p:nvSpPr>
        <p:spPr>
          <a:xfrm>
            <a:off x="5305061" y="3429000"/>
            <a:ext cx="6886939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8"/>
          <p:cNvSpPr txBox="1">
            <a:spLocks noGrp="1"/>
          </p:cNvSpPr>
          <p:nvPr>
            <p:ph type="title"/>
          </p:nvPr>
        </p:nvSpPr>
        <p:spPr>
          <a:xfrm>
            <a:off x="6144850" y="457201"/>
            <a:ext cx="4760913" cy="1600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200"/>
              <a:buFont typeface="Arial Black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>
            <a:spLocks noGrp="1"/>
          </p:cNvSpPr>
          <p:nvPr>
            <p:ph type="pic" idx="2"/>
          </p:nvPr>
        </p:nvSpPr>
        <p:spPr>
          <a:xfrm>
            <a:off x="0" y="0"/>
            <a:ext cx="5305062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sv-SE"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1"/>
          </p:nvPr>
        </p:nvSpPr>
        <p:spPr>
          <a:xfrm>
            <a:off x="6144850" y="2136914"/>
            <a:ext cx="4760913" cy="985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  <a:defRPr sz="1600">
                <a:solidFill>
                  <a:srgbClr val="FEFEFE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  <a:defRPr sz="1600">
                <a:solidFill>
                  <a:srgbClr val="FEFEFE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  <a:defRPr sz="1600">
                <a:solidFill>
                  <a:srgbClr val="FEFEFE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  <a:defRPr sz="1600">
                <a:solidFill>
                  <a:srgbClr val="FEFEFE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  <a:defRPr sz="1600">
                <a:solidFill>
                  <a:srgbClr val="FEFEFE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3"/>
          </p:nvPr>
        </p:nvSpPr>
        <p:spPr>
          <a:xfrm>
            <a:off x="6144850" y="3735656"/>
            <a:ext cx="4760913" cy="1729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7" name="Google Shape;57;p8" descr="Bildobjekt 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68206" y="5465467"/>
            <a:ext cx="1385456" cy="110083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Rubrikbild">
  <p:cSld name="8_Rubrikbild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9" descr="Bildobjekt 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1555" y="1501562"/>
            <a:ext cx="11788887" cy="330359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9"/>
          <p:cNvSpPr txBox="1">
            <a:spLocks noGrp="1"/>
          </p:cNvSpPr>
          <p:nvPr>
            <p:ph type="title"/>
          </p:nvPr>
        </p:nvSpPr>
        <p:spPr>
          <a:xfrm>
            <a:off x="1524000" y="1214437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6000"/>
              <a:buFont typeface="Arial Black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Arial Black"/>
              <a:buNone/>
              <a:defRPr sz="2400">
                <a:solidFill>
                  <a:srgbClr val="FEFEF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Arial Black"/>
              <a:buNone/>
              <a:defRPr sz="2400">
                <a:solidFill>
                  <a:srgbClr val="FEFEFE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Arial Black"/>
              <a:buNone/>
              <a:defRPr sz="2400">
                <a:solidFill>
                  <a:srgbClr val="FEFEFE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Arial Black"/>
              <a:buNone/>
              <a:defRPr sz="2400">
                <a:solidFill>
                  <a:srgbClr val="FEFEFE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Arial Black"/>
              <a:buNone/>
              <a:defRPr sz="2400">
                <a:solidFill>
                  <a:srgbClr val="FEFEFE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3" name="Google Shape;63;p9" descr="Bildobjekt 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74035" y="5465467"/>
            <a:ext cx="1385456" cy="1100831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Endast rubrik">
  <p:cSld name="4_Endast rubrik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0" descr="Bildobjekt 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52940" y="136526"/>
            <a:ext cx="8507897" cy="1592884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0"/>
          <p:cNvSpPr txBox="1">
            <a:spLocks noGrp="1"/>
          </p:cNvSpPr>
          <p:nvPr>
            <p:ph type="title"/>
          </p:nvPr>
        </p:nvSpPr>
        <p:spPr>
          <a:xfrm>
            <a:off x="487016" y="573848"/>
            <a:ext cx="6172201" cy="857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7" y="2166732"/>
            <a:ext cx="10515601" cy="4022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9" name="Google Shape;69;p10" descr="Bildobjekt 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74035" y="5465467"/>
            <a:ext cx="1385456" cy="1100831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0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94511" y="5367227"/>
            <a:ext cx="6172201" cy="857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400"/>
              <a:buFont typeface="Arial Black"/>
              <a:buNone/>
              <a:defRPr sz="4400" b="0" i="0" u="none" strike="noStrike" cap="none">
                <a:solidFill>
                  <a:srgbClr val="FEFEF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400"/>
              <a:buFont typeface="Arial Black"/>
              <a:buNone/>
              <a:defRPr sz="4400" b="0" i="0" u="none" strike="noStrike" cap="none">
                <a:solidFill>
                  <a:srgbClr val="FEFEFE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400"/>
              <a:buFont typeface="Arial Black"/>
              <a:buNone/>
              <a:defRPr sz="4400" b="0" i="0" u="none" strike="noStrike" cap="none">
                <a:solidFill>
                  <a:srgbClr val="FEFEFE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400"/>
              <a:buFont typeface="Arial Black"/>
              <a:buNone/>
              <a:defRPr sz="4400" b="0" i="0" u="none" strike="noStrike" cap="none">
                <a:solidFill>
                  <a:srgbClr val="FEFEFE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400"/>
              <a:buFont typeface="Arial Black"/>
              <a:buNone/>
              <a:defRPr sz="4400" b="0" i="0" u="none" strike="noStrike" cap="none">
                <a:solidFill>
                  <a:srgbClr val="FEFEFE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400"/>
              <a:buFont typeface="Arial Black"/>
              <a:buNone/>
              <a:defRPr sz="4400" b="0" i="0" u="none" strike="noStrike" cap="none">
                <a:solidFill>
                  <a:srgbClr val="FEFEFE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400"/>
              <a:buFont typeface="Arial Black"/>
              <a:buNone/>
              <a:defRPr sz="4400" b="0" i="0" u="none" strike="noStrike" cap="none">
                <a:solidFill>
                  <a:srgbClr val="FEFEFE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400"/>
              <a:buFont typeface="Arial Black"/>
              <a:buNone/>
              <a:defRPr sz="4400" b="0" i="0" u="none" strike="noStrike" cap="none">
                <a:solidFill>
                  <a:srgbClr val="FEFEFE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400"/>
              <a:buFont typeface="Arial Black"/>
              <a:buNone/>
              <a:defRPr sz="4400" b="0" i="0" u="none" strike="noStrike" cap="none">
                <a:solidFill>
                  <a:srgbClr val="FEFEFE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2"/>
          <p:cNvSpPr txBox="1">
            <a:spLocks noGrp="1"/>
          </p:cNvSpPr>
          <p:nvPr>
            <p:ph type="title"/>
          </p:nvPr>
        </p:nvSpPr>
        <p:spPr>
          <a:xfrm>
            <a:off x="1524000" y="1651613"/>
            <a:ext cx="9144001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400"/>
              <a:buFont typeface="Arial Black"/>
              <a:buNone/>
            </a:pPr>
            <a:r>
              <a:rPr lang="sv-SE" sz="4700" dirty="0">
                <a:latin typeface="Bravely Script" pitchFamily="2" charset="77"/>
                <a:cs typeface="Bravely Script" pitchFamily="2" charset="77"/>
              </a:rPr>
              <a:t>PRESENTATION OM </a:t>
            </a:r>
            <a:br>
              <a:rPr lang="sv-SE" sz="4700" dirty="0">
                <a:latin typeface="Bravely Script" pitchFamily="2" charset="77"/>
                <a:cs typeface="Bravely Script" pitchFamily="2" charset="77"/>
              </a:rPr>
            </a:br>
            <a:r>
              <a:rPr lang="sv-SE" sz="4700" dirty="0">
                <a:latin typeface="Bravely Script" pitchFamily="2" charset="77"/>
                <a:cs typeface="Bravely Script" pitchFamily="2" charset="77"/>
              </a:rPr>
              <a:t>WORLD SCOUT JAMBOREE 2027 POLEN</a:t>
            </a:r>
            <a:endParaRPr sz="4700" dirty="0">
              <a:latin typeface="Bravely Script" pitchFamily="2" charset="77"/>
              <a:cs typeface="Bravely Script" pitchFamily="2" charset="77"/>
            </a:endParaRPr>
          </a:p>
        </p:txBody>
      </p:sp>
      <p:sp>
        <p:nvSpPr>
          <p:cNvPr id="219" name="Google Shape;219;p32"/>
          <p:cNvSpPr txBox="1">
            <a:spLocks noGrp="1"/>
          </p:cNvSpPr>
          <p:nvPr>
            <p:ph type="body" idx="1"/>
          </p:nvPr>
        </p:nvSpPr>
        <p:spPr>
          <a:xfrm>
            <a:off x="1524000" y="4131288"/>
            <a:ext cx="9144001" cy="703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Arial Black"/>
              <a:buNone/>
            </a:pPr>
            <a:r>
              <a:rPr lang="sv-SE">
                <a:latin typeface="Bravely Script" pitchFamily="2" charset="77"/>
                <a:cs typeface="Bravely Script" pitchFamily="2" charset="77"/>
              </a:rPr>
              <a:t>VÄLKOMNA!</a:t>
            </a:r>
            <a:endParaRPr>
              <a:latin typeface="Bravely Script" pitchFamily="2" charset="77"/>
              <a:cs typeface="Bravely Script" pitchFamily="2" charset="77"/>
            </a:endParaRPr>
          </a:p>
        </p:txBody>
      </p:sp>
      <p:sp>
        <p:nvSpPr>
          <p:cNvPr id="220" name="Google Shape;220;p32"/>
          <p:cNvSpPr txBox="1">
            <a:spLocks noGrp="1"/>
          </p:cNvSpPr>
          <p:nvPr>
            <p:ph type="body" idx="2"/>
          </p:nvPr>
        </p:nvSpPr>
        <p:spPr>
          <a:xfrm>
            <a:off x="1524000" y="6109532"/>
            <a:ext cx="9144000" cy="387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7230A"/>
              </a:buClr>
              <a:buSzPts val="1600"/>
              <a:buFont typeface="Arial Black"/>
              <a:buNone/>
            </a:pPr>
            <a:r>
              <a:rPr lang="sv-SE" dirty="0">
                <a:latin typeface="Bravely Script" pitchFamily="2" charset="77"/>
                <a:cs typeface="Bravely Script" pitchFamily="2" charset="77"/>
              </a:rPr>
              <a:t>VERSION 2 – UTGIVEN NOVEMBER 2025 AV CMT</a:t>
            </a:r>
            <a:endParaRPr dirty="0">
              <a:latin typeface="Bravely Script" pitchFamily="2" charset="77"/>
              <a:cs typeface="Bravely Script" pitchFamily="2" charset="7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5D348EA-0E20-ED27-FC5B-3FCAD13B0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>
                <a:latin typeface="Bravely Script" pitchFamily="2" charset="77"/>
                <a:cs typeface="Bravely Script" pitchFamily="2" charset="77"/>
              </a:rPr>
              <a:t>Lägrets tema: </a:t>
            </a:r>
            <a:r>
              <a:rPr lang="sv-SE" sz="5400" dirty="0">
                <a:latin typeface="Bravely Script" pitchFamily="2" charset="77"/>
                <a:cs typeface="Bravely Script" pitchFamily="2" charset="77"/>
              </a:rPr>
              <a:t>BRAVERLY</a:t>
            </a:r>
          </a:p>
        </p:txBody>
      </p:sp>
      <p:pic>
        <p:nvPicPr>
          <p:cNvPr id="5" name="Platshållare för bild 4">
            <a:extLst>
              <a:ext uri="{FF2B5EF4-FFF2-40B4-BE49-F238E27FC236}">
                <a16:creationId xmlns:a16="http://schemas.microsoft.com/office/drawing/2014/main" id="{C6CB2681-6685-6C72-313E-6B76521EF338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86937" y="1"/>
            <a:ext cx="5305063" cy="6858001"/>
          </a:xfrm>
        </p:spPr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177CC665-7517-7117-11E4-682E6C0E09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“</a:t>
            </a:r>
            <a:r>
              <a:rPr lang="sv-SE" dirty="0" err="1"/>
              <a:t>Bravely</a:t>
            </a:r>
            <a:r>
              <a:rPr lang="sv-SE" dirty="0"/>
              <a:t>” uppmuntrar unga att våga agera för framtiden, att stå upp för sina värderingar, drömma stort och ta modiga steg mot en bättre värld. </a:t>
            </a:r>
          </a:p>
          <a:p>
            <a:r>
              <a:rPr lang="sv-SE" dirty="0"/>
              <a:t>Jamboreen ska inspirera och stärka unga att hitta sin egen väg, utvecklas, må bra och bidra till förändring för både sig själva och planeten.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29374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0"/>
          <p:cNvSpPr txBox="1">
            <a:spLocks noGrp="1"/>
          </p:cNvSpPr>
          <p:nvPr>
            <p:ph type="title"/>
          </p:nvPr>
        </p:nvSpPr>
        <p:spPr>
          <a:xfrm>
            <a:off x="1980869" y="2327161"/>
            <a:ext cx="8230262" cy="1895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100"/>
              <a:buFont typeface="Arial Black"/>
              <a:buNone/>
            </a:pPr>
            <a:r>
              <a:rPr lang="sv-SE" b="0" i="0" u="none" strike="noStrike" cap="none" dirty="0">
                <a:solidFill>
                  <a:srgbClr val="FEFEFE"/>
                </a:solidFill>
                <a:latin typeface="Bravely Script" pitchFamily="2" charset="77"/>
                <a:cs typeface="Bravely Script" pitchFamily="2" charset="77"/>
                <a:sym typeface="Arial Black"/>
              </a:rPr>
              <a:t>SÅ ÅKER DE SVENSKA SCOUTERNA</a:t>
            </a:r>
            <a:endParaRPr dirty="0">
              <a:latin typeface="Bravely Script" pitchFamily="2" charset="77"/>
              <a:cs typeface="Bravely Script" pitchFamily="2" charset="77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1"/>
          <p:cNvSpPr txBox="1">
            <a:spLocks noGrp="1"/>
          </p:cNvSpPr>
          <p:nvPr>
            <p:ph type="title"/>
          </p:nvPr>
        </p:nvSpPr>
        <p:spPr>
          <a:xfrm>
            <a:off x="97594" y="453906"/>
            <a:ext cx="6172201" cy="857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2730"/>
              <a:buFont typeface="Arial Black"/>
              <a:buNone/>
            </a:pPr>
            <a:r>
              <a:rPr lang="sv-SE" sz="3600" b="0" i="0" u="none" strike="noStrike" cap="none" dirty="0">
                <a:solidFill>
                  <a:srgbClr val="FEFEFE"/>
                </a:solidFill>
                <a:latin typeface="Bravely Script" pitchFamily="2" charset="77"/>
                <a:cs typeface="Bravely Script" pitchFamily="2" charset="77"/>
                <a:sym typeface="Arial Black"/>
              </a:rPr>
              <a:t>DEN SVENSKA KONTINGENTEN</a:t>
            </a:r>
            <a:endParaRPr sz="6000" dirty="0">
              <a:latin typeface="Bravely Script" pitchFamily="2" charset="77"/>
              <a:cs typeface="Bravely Script" pitchFamily="2" charset="77"/>
            </a:endParaRPr>
          </a:p>
        </p:txBody>
      </p:sp>
      <p:sp>
        <p:nvSpPr>
          <p:cNvPr id="287" name="Google Shape;287;p41"/>
          <p:cNvSpPr txBox="1">
            <a:spLocks noGrp="1"/>
          </p:cNvSpPr>
          <p:nvPr>
            <p:ph type="body" idx="1"/>
          </p:nvPr>
        </p:nvSpPr>
        <p:spPr>
          <a:xfrm>
            <a:off x="839787" y="2166731"/>
            <a:ext cx="10515601" cy="4022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sv-SE" dirty="0"/>
              <a:t>Alla svenska scouter som åker är med i den svenska kontingenten, deltagare, ledare &amp; funktionärer (IST).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sv-SE" dirty="0"/>
              <a:t>Leds av Svenska </a:t>
            </a:r>
            <a:r>
              <a:rPr lang="sv-SE" dirty="0" err="1"/>
              <a:t>Contingent</a:t>
            </a:r>
            <a:r>
              <a:rPr lang="sv-SE" dirty="0"/>
              <a:t> Management Team (CMT).       Det är en grupp svenska scouter som organiserar Sveriges deltagande till WSJ.</a:t>
            </a: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2"/>
          <p:cNvSpPr txBox="1">
            <a:spLocks noGrp="1"/>
          </p:cNvSpPr>
          <p:nvPr>
            <p:ph type="title"/>
          </p:nvPr>
        </p:nvSpPr>
        <p:spPr>
          <a:xfrm>
            <a:off x="6144850" y="457201"/>
            <a:ext cx="4760913" cy="981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200"/>
              <a:buFont typeface="Arial Black"/>
              <a:buNone/>
            </a:pPr>
            <a:r>
              <a:rPr lang="sv-SE" sz="4400" dirty="0">
                <a:latin typeface="Bravely Script" pitchFamily="2" charset="77"/>
                <a:cs typeface="Bravely Script" pitchFamily="2" charset="77"/>
              </a:rPr>
              <a:t>RESAN TILL POLEN</a:t>
            </a:r>
            <a:endParaRPr sz="4400" dirty="0">
              <a:latin typeface="Bravely Script" pitchFamily="2" charset="77"/>
              <a:cs typeface="Bravely Script" pitchFamily="2" charset="77"/>
            </a:endParaRPr>
          </a:p>
        </p:txBody>
      </p:sp>
      <p:pic>
        <p:nvPicPr>
          <p:cNvPr id="293" name="Google Shape;293;p42" descr="Platshållare för bild 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3175"/>
            <a:ext cx="53054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42"/>
          <p:cNvSpPr txBox="1">
            <a:spLocks noGrp="1"/>
          </p:cNvSpPr>
          <p:nvPr>
            <p:ph type="body" idx="1"/>
          </p:nvPr>
        </p:nvSpPr>
        <p:spPr>
          <a:xfrm>
            <a:off x="6144850" y="1667063"/>
            <a:ext cx="4996392" cy="1335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lnSpcReduction="1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600"/>
              <a:buNone/>
            </a:pPr>
            <a:r>
              <a:rPr lang="sv-SE" dirty="0"/>
              <a:t>Svenska scouter kan resa på två sätt:</a:t>
            </a:r>
            <a:endParaRPr dirty="0"/>
          </a:p>
          <a:p>
            <a:pPr marL="285750" lvl="0" indent="-28575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Arial"/>
              <a:buChar char="•"/>
            </a:pPr>
            <a:r>
              <a:rPr lang="sv-SE" dirty="0"/>
              <a:t>Direktresa till lägret.</a:t>
            </a:r>
            <a:endParaRPr dirty="0"/>
          </a:p>
          <a:p>
            <a:pPr marL="285750" lvl="0" indent="-28575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Arial"/>
              <a:buChar char="•"/>
            </a:pPr>
            <a:r>
              <a:rPr lang="sv-SE" dirty="0"/>
              <a:t>Rundresa före lägret (mer info kommer senare) på cirka sex dagar.</a:t>
            </a:r>
            <a:endParaRPr dirty="0"/>
          </a:p>
        </p:txBody>
      </p:sp>
      <p:sp>
        <p:nvSpPr>
          <p:cNvPr id="295" name="Google Shape;295;p42"/>
          <p:cNvSpPr txBox="1">
            <a:spLocks noGrp="1"/>
          </p:cNvSpPr>
          <p:nvPr>
            <p:ph type="body" idx="3"/>
          </p:nvPr>
        </p:nvSpPr>
        <p:spPr>
          <a:xfrm>
            <a:off x="6144850" y="3735656"/>
            <a:ext cx="4760913" cy="2213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ct val="100000"/>
              <a:buFont typeface="Libre Franklin"/>
              <a:buNone/>
            </a:pPr>
            <a:r>
              <a:rPr lang="sv-SE" sz="1600" dirty="0">
                <a:solidFill>
                  <a:schemeClr val="accent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Hela avdelningen reser antingen direkt till Polen eller på en rundresa innan lägret börjar. </a:t>
            </a:r>
            <a:endParaRPr sz="1600" dirty="0">
              <a:solidFill>
                <a:schemeClr val="accent6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ct val="100000"/>
              <a:buFont typeface="Libre Franklin"/>
              <a:buNone/>
            </a:pPr>
            <a:r>
              <a:rPr lang="sv-SE" sz="1600" dirty="0">
                <a:solidFill>
                  <a:schemeClr val="accent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Alla svenska scouter oberoende av hur vi reser, kommer samlas i Polen för att gemensamt åka in till lägret.</a:t>
            </a:r>
            <a:endParaRPr sz="1600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3"/>
          <p:cNvSpPr txBox="1">
            <a:spLocks noGrp="1"/>
          </p:cNvSpPr>
          <p:nvPr>
            <p:ph type="title"/>
          </p:nvPr>
        </p:nvSpPr>
        <p:spPr>
          <a:xfrm>
            <a:off x="6144849" y="578518"/>
            <a:ext cx="4760913" cy="936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200"/>
              <a:buFont typeface="Arial Black"/>
              <a:buNone/>
            </a:pPr>
            <a:r>
              <a:rPr lang="sv-SE" sz="6000" dirty="0">
                <a:latin typeface="Bravely Script" pitchFamily="2" charset="77"/>
                <a:cs typeface="Bravely Script" pitchFamily="2" charset="77"/>
              </a:rPr>
              <a:t>DELTAGARE</a:t>
            </a:r>
            <a:endParaRPr dirty="0">
              <a:latin typeface="Bravely Script" pitchFamily="2" charset="77"/>
              <a:cs typeface="Bravely Script" pitchFamily="2" charset="77"/>
            </a:endParaRPr>
          </a:p>
        </p:txBody>
      </p:sp>
      <p:pic>
        <p:nvPicPr>
          <p:cNvPr id="301" name="Google Shape;301;p43" descr="Platshållare för bild 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30506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43"/>
          <p:cNvSpPr txBox="1">
            <a:spLocks noGrp="1"/>
          </p:cNvSpPr>
          <p:nvPr>
            <p:ph type="body" idx="1"/>
          </p:nvPr>
        </p:nvSpPr>
        <p:spPr>
          <a:xfrm>
            <a:off x="6144850" y="1576137"/>
            <a:ext cx="4760913" cy="139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</a:pPr>
            <a:r>
              <a:rPr lang="sv-SE" dirty="0"/>
              <a:t>Deltagare är med i en avdelning med 36 scouter och 4 ledare.  Denna avdelning blir ens familj både före lägret, på resan dit och under lägret.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</a:pPr>
            <a:endParaRPr lang="sv-SE" dirty="0"/>
          </a:p>
        </p:txBody>
      </p:sp>
      <p:sp>
        <p:nvSpPr>
          <p:cNvPr id="303" name="Google Shape;303;p43"/>
          <p:cNvSpPr txBox="1">
            <a:spLocks noGrp="1"/>
          </p:cNvSpPr>
          <p:nvPr>
            <p:ph type="body" idx="3"/>
          </p:nvPr>
        </p:nvSpPr>
        <p:spPr>
          <a:xfrm>
            <a:off x="5976410" y="3747688"/>
            <a:ext cx="4334654" cy="253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FEFEFE"/>
              </a:buClr>
              <a:buNone/>
            </a:pPr>
            <a:r>
              <a:rPr lang="sv-SE" sz="1600" b="1" dirty="0">
                <a:solidFill>
                  <a:schemeClr val="accent6"/>
                </a:solidFill>
              </a:rPr>
              <a:t>Deltagare måste födda mellan 31 juli 2009 och 30 juli 2013. </a:t>
            </a:r>
            <a:r>
              <a:rPr lang="sv-SE" sz="1600" dirty="0">
                <a:solidFill>
                  <a:schemeClr val="accent6"/>
                </a:solidFill>
              </a:rPr>
              <a:t>Ålderskraven är väldigt strikta, och inget Sverige kan påverka.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Font typeface="Libre Franklin"/>
              <a:buNone/>
            </a:pPr>
            <a:endParaRPr lang="sv-SE" sz="1600" dirty="0">
              <a:solidFill>
                <a:schemeClr val="accent6"/>
              </a:solidFill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Clr>
                <a:srgbClr val="FEFEFE"/>
              </a:buClr>
              <a:buNone/>
            </a:pPr>
            <a:r>
              <a:rPr lang="sv-SE" sz="1600" dirty="0">
                <a:solidFill>
                  <a:schemeClr val="accent6"/>
                </a:solidFill>
              </a:rPr>
              <a:t>Deltagare kan be om att få åka med upp till tre vänner, men CMT kan inte garantera att man hamnar i samma avdelning.</a:t>
            </a:r>
          </a:p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Font typeface="Libre Franklin"/>
              <a:buNone/>
            </a:pPr>
            <a:endParaRPr lang="sv-SE" sz="1600" dirty="0">
              <a:solidFill>
                <a:schemeClr val="accent6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Font typeface="Libre Franklin"/>
              <a:buNone/>
            </a:pPr>
            <a:endParaRPr lang="sv-SE" sz="1600" dirty="0">
              <a:solidFill>
                <a:schemeClr val="accent6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Font typeface="Libre Franklin"/>
              <a:buNone/>
            </a:pPr>
            <a:endParaRPr sz="1600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4"/>
          <p:cNvSpPr txBox="1">
            <a:spLocks noGrp="1"/>
          </p:cNvSpPr>
          <p:nvPr>
            <p:ph type="title"/>
          </p:nvPr>
        </p:nvSpPr>
        <p:spPr>
          <a:xfrm>
            <a:off x="6144850" y="812800"/>
            <a:ext cx="5555100" cy="780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200"/>
              <a:buFont typeface="Arial Black"/>
              <a:buNone/>
            </a:pPr>
            <a:r>
              <a:rPr lang="sv-SE" sz="4800" dirty="0">
                <a:latin typeface="Bravely Script" pitchFamily="2" charset="77"/>
                <a:cs typeface="Bravely Script" pitchFamily="2" charset="77"/>
              </a:rPr>
              <a:t>IST (FUNKTIONÄRER)</a:t>
            </a:r>
            <a:endParaRPr sz="4800" dirty="0">
              <a:latin typeface="Bravely Script" pitchFamily="2" charset="77"/>
              <a:cs typeface="Bravely Script" pitchFamily="2" charset="77"/>
            </a:endParaRPr>
          </a:p>
        </p:txBody>
      </p:sp>
      <p:pic>
        <p:nvPicPr>
          <p:cNvPr id="309" name="Google Shape;309;p44" descr="Platshållare för bild 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5305062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44"/>
          <p:cNvSpPr txBox="1">
            <a:spLocks noGrp="1"/>
          </p:cNvSpPr>
          <p:nvPr>
            <p:ph type="body" idx="1"/>
          </p:nvPr>
        </p:nvSpPr>
        <p:spPr>
          <a:xfrm>
            <a:off x="6144850" y="1816768"/>
            <a:ext cx="4587318" cy="1447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</a:pPr>
            <a:r>
              <a:rPr lang="sv-SE" dirty="0"/>
              <a:t>International Service Team är scouter som gör lägret möjligt.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</a:pPr>
            <a:r>
              <a:rPr lang="sv-SE" dirty="0"/>
              <a:t>De jobbar på lägret med allt från att dela ut mat, bygga scenen, sjukvård till att skapa lägertidningen.</a:t>
            </a:r>
            <a:endParaRPr dirty="0"/>
          </a:p>
        </p:txBody>
      </p:sp>
      <p:sp>
        <p:nvSpPr>
          <p:cNvPr id="311" name="Google Shape;311;p44"/>
          <p:cNvSpPr txBox="1">
            <a:spLocks noGrp="1"/>
          </p:cNvSpPr>
          <p:nvPr>
            <p:ph type="body" idx="3"/>
          </p:nvPr>
        </p:nvSpPr>
        <p:spPr>
          <a:xfrm>
            <a:off x="6144850" y="3593532"/>
            <a:ext cx="4197329" cy="2451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</a:pPr>
            <a:r>
              <a:rPr lang="sv-SE" sz="1600" dirty="0">
                <a:solidFill>
                  <a:schemeClr val="accent6"/>
                </a:solidFill>
              </a:rPr>
              <a:t>För åka som IST måste du vara minst 18 år. </a:t>
            </a:r>
            <a:endParaRPr sz="1600" dirty="0">
              <a:solidFill>
                <a:schemeClr val="accent6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</a:pPr>
            <a:r>
              <a:rPr lang="sv-SE" sz="1600" dirty="0">
                <a:solidFill>
                  <a:schemeClr val="accent6"/>
                </a:solidFill>
              </a:rPr>
              <a:t>IST mellan 18-25 år får möjlighet att åka på rundresa innan lägret. </a:t>
            </a:r>
          </a:p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</a:pPr>
            <a:endParaRPr sz="1600" dirty="0">
              <a:solidFill>
                <a:schemeClr val="accent6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</a:pPr>
            <a:r>
              <a:rPr lang="sv-SE" sz="1600" dirty="0">
                <a:solidFill>
                  <a:schemeClr val="accent6"/>
                </a:solidFill>
              </a:rPr>
              <a:t>IST som reser direkt till WSJ ordnar sin resa själv.</a:t>
            </a:r>
            <a:endParaRPr sz="1600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5"/>
          <p:cNvSpPr txBox="1">
            <a:spLocks noGrp="1"/>
          </p:cNvSpPr>
          <p:nvPr>
            <p:ph type="title"/>
          </p:nvPr>
        </p:nvSpPr>
        <p:spPr>
          <a:xfrm>
            <a:off x="6144850" y="457202"/>
            <a:ext cx="4760913" cy="1024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200"/>
              <a:buFont typeface="Arial Black"/>
              <a:buNone/>
            </a:pPr>
            <a:r>
              <a:rPr lang="sv-SE" sz="6600" dirty="0">
                <a:latin typeface="Bravely Script" pitchFamily="2" charset="77"/>
                <a:cs typeface="Bravely Script" pitchFamily="2" charset="77"/>
              </a:rPr>
              <a:t>LEDARE</a:t>
            </a:r>
            <a:endParaRPr sz="6600" dirty="0">
              <a:latin typeface="Bravely Script" pitchFamily="2" charset="77"/>
              <a:cs typeface="Bravely Script" pitchFamily="2" charset="77"/>
            </a:endParaRPr>
          </a:p>
        </p:txBody>
      </p:sp>
      <p:pic>
        <p:nvPicPr>
          <p:cNvPr id="317" name="Google Shape;317;p45" descr="Platshållare för bild 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1" y="9"/>
            <a:ext cx="5305044" cy="6857991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45"/>
          <p:cNvSpPr txBox="1">
            <a:spLocks noGrp="1"/>
          </p:cNvSpPr>
          <p:nvPr>
            <p:ph type="body" idx="1"/>
          </p:nvPr>
        </p:nvSpPr>
        <p:spPr>
          <a:xfrm>
            <a:off x="6144850" y="1633606"/>
            <a:ext cx="5048667" cy="1675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</a:pPr>
            <a:r>
              <a:rPr lang="sv-SE" dirty="0">
                <a:latin typeface="Libre Franklin"/>
                <a:ea typeface="Libre Franklin"/>
                <a:cs typeface="Libre Franklin"/>
                <a:sym typeface="Libre Franklin"/>
              </a:rPr>
              <a:t>Ledare reser med en avdelning med 36 scouter och 4 avdelningsledare.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</a:pPr>
            <a:r>
              <a:rPr lang="sv-SE" dirty="0">
                <a:latin typeface="Libre Franklin"/>
                <a:ea typeface="Libre Franklin"/>
                <a:cs typeface="Libre Franklin"/>
                <a:sym typeface="Libre Franklin"/>
              </a:rPr>
              <a:t>Inför lägret organiserar ledarna förträffar med avdelningen.</a:t>
            </a: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</a:pPr>
            <a:endParaRPr lang="sv-SE" dirty="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19" name="Google Shape;319;p45"/>
          <p:cNvSpPr txBox="1">
            <a:spLocks noGrp="1"/>
          </p:cNvSpPr>
          <p:nvPr>
            <p:ph type="body" idx="3"/>
          </p:nvPr>
        </p:nvSpPr>
        <p:spPr>
          <a:xfrm>
            <a:off x="6144850" y="3653439"/>
            <a:ext cx="4760913" cy="2133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</a:pPr>
            <a:endParaRPr lang="sv-SE" sz="1600" dirty="0">
              <a:solidFill>
                <a:srgbClr val="FEFEFE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</a:pPr>
            <a:r>
              <a:rPr lang="sv-SE" sz="1600" dirty="0">
                <a:solidFill>
                  <a:srgbClr val="FEFEFE"/>
                </a:solidFill>
              </a:rPr>
              <a:t>Ledare kan ansöka tillsammans med en eller tre andra kollegor. 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</a:pPr>
            <a:endParaRPr lang="sv-SE" sz="1600" dirty="0">
              <a:solidFill>
                <a:srgbClr val="FEFEFE"/>
              </a:solidFill>
            </a:endParaRPr>
          </a:p>
          <a:p>
            <a:pPr marL="0" indent="0">
              <a:spcBef>
                <a:spcPts val="0"/>
              </a:spcBef>
              <a:buClr>
                <a:srgbClr val="FEFEFE"/>
              </a:buClr>
              <a:buSzPts val="1600"/>
              <a:buNone/>
            </a:pPr>
            <a:r>
              <a:rPr lang="sv-SE" sz="1600" dirty="0">
                <a:solidFill>
                  <a:srgbClr val="FEFEFE"/>
                </a:solidFill>
              </a:rPr>
              <a:t>CMT ansvarar för att sätta ihop goda ledarlag, de intervjuar och gör kontroller av potentiella ledare.</a:t>
            </a:r>
            <a:r>
              <a:rPr lang="sv-SE" sz="1600" dirty="0"/>
              <a:t> </a:t>
            </a:r>
          </a:p>
          <a:p>
            <a:pPr marL="0" indent="0">
              <a:spcBef>
                <a:spcPts val="0"/>
              </a:spcBef>
              <a:buClr>
                <a:srgbClr val="FEFEFE"/>
              </a:buClr>
              <a:buSzPts val="1600"/>
              <a:buNone/>
            </a:pPr>
            <a:endParaRPr lang="sv-SE" sz="1600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FEFE"/>
              </a:buClr>
              <a:buSzPts val="1600"/>
              <a:buNone/>
            </a:pPr>
            <a:r>
              <a:rPr lang="sv-SE" sz="1600" dirty="0">
                <a:solidFill>
                  <a:schemeClr val="bg1"/>
                </a:solidFill>
              </a:rPr>
              <a:t>Alla ledare genomgår scoutledarutbildningarna Trygga möten och Leda scouting. 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</a:pPr>
            <a:endParaRPr lang="sv-SE" sz="1600" dirty="0">
              <a:solidFill>
                <a:srgbClr val="FEFEFE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6"/>
          <p:cNvSpPr txBox="1">
            <a:spLocks noGrp="1"/>
          </p:cNvSpPr>
          <p:nvPr>
            <p:ph type="title"/>
          </p:nvPr>
        </p:nvSpPr>
        <p:spPr>
          <a:xfrm>
            <a:off x="6144850" y="457201"/>
            <a:ext cx="4760913" cy="1091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200"/>
              <a:buFont typeface="Arial Black"/>
              <a:buNone/>
            </a:pPr>
            <a:r>
              <a:rPr lang="sv-SE" sz="7200" dirty="0">
                <a:latin typeface="Bravely Script" pitchFamily="2" charset="77"/>
                <a:cs typeface="Bravely Script" pitchFamily="2" charset="77"/>
              </a:rPr>
              <a:t>RUNDRESAN</a:t>
            </a:r>
            <a:endParaRPr sz="7200" dirty="0">
              <a:latin typeface="Bravely Script" pitchFamily="2" charset="77"/>
              <a:cs typeface="Bravely Script" pitchFamily="2" charset="77"/>
            </a:endParaRPr>
          </a:p>
        </p:txBody>
      </p:sp>
      <p:pic>
        <p:nvPicPr>
          <p:cNvPr id="325" name="Google Shape;325;p46" descr="Platshållare för bild 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46"/>
          <p:cNvSpPr txBox="1">
            <a:spLocks noGrp="1"/>
          </p:cNvSpPr>
          <p:nvPr>
            <p:ph type="body" idx="1"/>
          </p:nvPr>
        </p:nvSpPr>
        <p:spPr>
          <a:xfrm>
            <a:off x="6144851" y="1665534"/>
            <a:ext cx="4888108" cy="1456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indent="0">
              <a:spcBef>
                <a:spcPts val="0"/>
              </a:spcBef>
            </a:pPr>
            <a:r>
              <a:rPr lang="sv-SE" dirty="0"/>
              <a:t>Rundresan sker genom Lettland och / eller Litauen. Avdelningen reser tillsammans och utforskar landets kultur, natur och scouter. </a:t>
            </a:r>
          </a:p>
          <a:p>
            <a:pPr marL="0" indent="0">
              <a:spcBef>
                <a:spcPts val="0"/>
              </a:spcBef>
            </a:pPr>
            <a:endParaRPr lang="sv-SE" dirty="0"/>
          </a:p>
          <a:p>
            <a:pPr marL="0" indent="0">
              <a:spcBef>
                <a:spcPts val="0"/>
              </a:spcBef>
            </a:pPr>
            <a:r>
              <a:rPr lang="sv-SE" dirty="0"/>
              <a:t>Resan är ungefär 6-8 dagar.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CC57924E-821F-FE7A-4BF2-3C3E889BEBDC}"/>
              </a:ext>
            </a:extLst>
          </p:cNvPr>
          <p:cNvSpPr txBox="1"/>
          <p:nvPr/>
        </p:nvSpPr>
        <p:spPr>
          <a:xfrm>
            <a:off x="6144850" y="3852687"/>
            <a:ext cx="4286529" cy="1456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</a:pPr>
            <a:r>
              <a:rPr lang="sv-SE" sz="1600" dirty="0">
                <a:solidFill>
                  <a:schemeClr val="bg1"/>
                </a:solidFill>
                <a:latin typeface="Libre Franklin" pitchFamily="2" charset="77"/>
              </a:rPr>
              <a:t>Deltagare kan välja att delta med rundresa eller ansluta direkt till lägret.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</a:pPr>
            <a:endParaRPr lang="sv-SE" sz="1600" dirty="0">
              <a:solidFill>
                <a:schemeClr val="bg1"/>
              </a:solidFill>
              <a:latin typeface="Libre Franklin" pitchFamily="2" charset="77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</a:pPr>
            <a:r>
              <a:rPr lang="sv-SE" sz="1600" dirty="0">
                <a:solidFill>
                  <a:schemeClr val="bg1"/>
                </a:solidFill>
                <a:latin typeface="Libre Franklin" pitchFamily="2" charset="77"/>
              </a:rPr>
              <a:t>IST mellan 18-25 år kan delta på en egen rundresa.</a:t>
            </a:r>
          </a:p>
        </p:txBody>
      </p:sp>
      <p:pic>
        <p:nvPicPr>
          <p:cNvPr id="6" name="Bildobjekt 5" descr="En bild som visar karta, text&#10;&#10;AI-genererat innehåll kan vara felaktigt.">
            <a:extLst>
              <a:ext uri="{FF2B5EF4-FFF2-40B4-BE49-F238E27FC236}">
                <a16:creationId xmlns:a16="http://schemas.microsoft.com/office/drawing/2014/main" id="{0A98EF2D-0B06-2615-7378-F23F7917F9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30506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9"/>
          <p:cNvSpPr txBox="1">
            <a:spLocks noGrp="1"/>
          </p:cNvSpPr>
          <p:nvPr>
            <p:ph type="title"/>
          </p:nvPr>
        </p:nvSpPr>
        <p:spPr>
          <a:xfrm>
            <a:off x="6144850" y="897875"/>
            <a:ext cx="4760913" cy="935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200"/>
              <a:buFont typeface="Arial Black"/>
              <a:buNone/>
            </a:pPr>
            <a:r>
              <a:rPr lang="sv-SE" sz="6000" dirty="0">
                <a:latin typeface="Bravely Script" pitchFamily="2" charset="77"/>
                <a:cs typeface="Bravely Script" pitchFamily="2" charset="77"/>
              </a:rPr>
              <a:t>SÄKERHET</a:t>
            </a:r>
            <a:endParaRPr dirty="0">
              <a:latin typeface="Bravely Script" pitchFamily="2" charset="77"/>
              <a:cs typeface="Bravely Script" pitchFamily="2" charset="77"/>
            </a:endParaRPr>
          </a:p>
        </p:txBody>
      </p:sp>
      <p:pic>
        <p:nvPicPr>
          <p:cNvPr id="344" name="Google Shape;344;p49" descr="Platshållare för bild 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30506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49"/>
          <p:cNvSpPr txBox="1">
            <a:spLocks noGrp="1"/>
          </p:cNvSpPr>
          <p:nvPr>
            <p:ph type="body" idx="1"/>
          </p:nvPr>
        </p:nvSpPr>
        <p:spPr>
          <a:xfrm>
            <a:off x="6144850" y="1912121"/>
            <a:ext cx="4760913" cy="108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</a:pPr>
            <a:r>
              <a:rPr lang="sv-SE" dirty="0"/>
              <a:t>CMT har inför och under lägret kontinuerlig kontakt med den polska lägerledningen, svenska ambassader och Scouterna hemma i Sverige.</a:t>
            </a:r>
            <a:endParaRPr dirty="0"/>
          </a:p>
        </p:txBody>
      </p:sp>
      <p:sp>
        <p:nvSpPr>
          <p:cNvPr id="346" name="Google Shape;346;p49"/>
          <p:cNvSpPr txBox="1">
            <a:spLocks noGrp="1"/>
          </p:cNvSpPr>
          <p:nvPr>
            <p:ph type="body" idx="3"/>
          </p:nvPr>
        </p:nvSpPr>
        <p:spPr>
          <a:xfrm>
            <a:off x="6144850" y="3735656"/>
            <a:ext cx="4760913" cy="1729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</a:pPr>
            <a:r>
              <a:rPr lang="sv-SE" sz="1600" dirty="0">
                <a:solidFill>
                  <a:schemeClr val="accent6"/>
                </a:solidFill>
              </a:rPr>
              <a:t>Under WSJ 2023 i Korea behövde lägret evakueras på grund av oväder. 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</a:pPr>
            <a:endParaRPr sz="1600" dirty="0">
              <a:solidFill>
                <a:schemeClr val="accent6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</a:pPr>
            <a:r>
              <a:rPr lang="sv-SE" sz="1600" dirty="0">
                <a:solidFill>
                  <a:schemeClr val="accent6"/>
                </a:solidFill>
              </a:rPr>
              <a:t>Trots att lägret blev annorlunda från förväntningarna så kom alla scouter  tryggt tillbaka till Sverige.</a:t>
            </a:r>
            <a:endParaRPr sz="1600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0"/>
          <p:cNvSpPr txBox="1">
            <a:spLocks noGrp="1"/>
          </p:cNvSpPr>
          <p:nvPr>
            <p:ph type="title"/>
          </p:nvPr>
        </p:nvSpPr>
        <p:spPr>
          <a:xfrm>
            <a:off x="1639677" y="2291379"/>
            <a:ext cx="8912646" cy="164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860"/>
              <a:buFont typeface="Arial Black"/>
              <a:buNone/>
            </a:pPr>
            <a:r>
              <a:rPr lang="sv-SE" sz="6600" b="0" i="0" u="none" strike="noStrike" cap="none" dirty="0">
                <a:solidFill>
                  <a:srgbClr val="FEFEFE"/>
                </a:solidFill>
                <a:latin typeface="Bravely Script" pitchFamily="2" charset="77"/>
                <a:cs typeface="Bravely Script" pitchFamily="2" charset="77"/>
                <a:sym typeface="Arial Black"/>
              </a:rPr>
              <a:t>Ansökan &amp; </a:t>
            </a:r>
            <a:br>
              <a:rPr lang="sv-SE" sz="6600" b="0" i="0" u="none" strike="noStrike" cap="none" dirty="0">
                <a:solidFill>
                  <a:srgbClr val="FEFEFE"/>
                </a:solidFill>
                <a:latin typeface="Bravely Script" pitchFamily="2" charset="77"/>
                <a:cs typeface="Bravely Script" pitchFamily="2" charset="77"/>
                <a:sym typeface="Arial Black"/>
              </a:rPr>
            </a:br>
            <a:r>
              <a:rPr lang="sv-SE" sz="6600" b="0" i="0" u="none" strike="noStrike" cap="none" dirty="0">
                <a:solidFill>
                  <a:srgbClr val="FEFEFE"/>
                </a:solidFill>
                <a:latin typeface="Bravely Script" pitchFamily="2" charset="77"/>
                <a:cs typeface="Bravely Script" pitchFamily="2" charset="77"/>
                <a:sym typeface="Arial Black"/>
              </a:rPr>
              <a:t>SÅ MYCKET KOSTAR DET</a:t>
            </a:r>
            <a:endParaRPr sz="8000" dirty="0">
              <a:latin typeface="Bravely Script" pitchFamily="2" charset="77"/>
              <a:cs typeface="Bravely Script" pitchFamily="2" charset="77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FB9F747-9554-FFAF-F60E-1A0811499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latin typeface="Bravely Script" pitchFamily="2" charset="77"/>
                <a:cs typeface="Bravely Script" pitchFamily="2" charset="77"/>
              </a:rPr>
              <a:t>Vilka är vi?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997E447-54FE-0725-1367-B6D8B06989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Namn, roll</a:t>
            </a:r>
          </a:p>
          <a:p>
            <a:r>
              <a:rPr lang="sv-SE" dirty="0"/>
              <a:t>Namn, roll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A6360A7-61AA-105B-F8E1-A68CF16E88CC}"/>
              </a:ext>
            </a:extLst>
          </p:cNvPr>
          <p:cNvSpPr txBox="1"/>
          <p:nvPr/>
        </p:nvSpPr>
        <p:spPr>
          <a:xfrm>
            <a:off x="8807116" y="2905780"/>
            <a:ext cx="1503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Bilder på ni som presenterar</a:t>
            </a:r>
          </a:p>
        </p:txBody>
      </p:sp>
    </p:spTree>
    <p:extLst>
      <p:ext uri="{BB962C8B-B14F-4D97-AF65-F5344CB8AC3E}">
        <p14:creationId xmlns:p14="http://schemas.microsoft.com/office/powerpoint/2010/main" val="17534297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1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4760914" cy="531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2496"/>
              <a:buFont typeface="Arial Black"/>
              <a:buNone/>
            </a:pPr>
            <a:r>
              <a:rPr lang="sv-SE" sz="3600" b="0" i="0" u="none" strike="noStrike" cap="none" dirty="0">
                <a:solidFill>
                  <a:srgbClr val="FEFEFE"/>
                </a:solidFill>
                <a:latin typeface="Bravely Script" pitchFamily="2" charset="77"/>
                <a:cs typeface="Bravely Script" pitchFamily="2" charset="77"/>
                <a:sym typeface="Arial Black"/>
              </a:rPr>
              <a:t>KOSTNADER</a:t>
            </a:r>
            <a:endParaRPr sz="4400" dirty="0">
              <a:latin typeface="Bravely Script" pitchFamily="2" charset="77"/>
              <a:cs typeface="Bravely Script" pitchFamily="2" charset="77"/>
            </a:endParaRPr>
          </a:p>
        </p:txBody>
      </p:sp>
      <p:sp>
        <p:nvSpPr>
          <p:cNvPr id="357" name="Google Shape;357;p51"/>
          <p:cNvSpPr txBox="1">
            <a:spLocks noGrp="1"/>
          </p:cNvSpPr>
          <p:nvPr>
            <p:ph type="body" idx="1"/>
          </p:nvPr>
        </p:nvSpPr>
        <p:spPr>
          <a:xfrm>
            <a:off x="839787" y="989014"/>
            <a:ext cx="5008564" cy="4879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400"/>
              <a:buNone/>
            </a:pPr>
            <a:r>
              <a:rPr lang="sv-SE" b="1" dirty="0">
                <a:latin typeface="Bravely Script" pitchFamily="2" charset="77"/>
                <a:cs typeface="Bravely Script" pitchFamily="2" charset="77"/>
                <a:sym typeface="Libre Franklin"/>
              </a:rPr>
              <a:t>Deltagare</a:t>
            </a:r>
            <a:endParaRPr dirty="0">
              <a:latin typeface="Bravely Script" pitchFamily="2" charset="77"/>
              <a:cs typeface="Bravely Script" pitchFamily="2" charset="77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600"/>
              <a:buNone/>
            </a:pPr>
            <a:r>
              <a:rPr lang="sv-SE" dirty="0"/>
              <a:t>Deltagare med direktresa: 24 500 SEK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600"/>
              <a:buNone/>
            </a:pPr>
            <a:r>
              <a:rPr lang="sv-SE" dirty="0"/>
              <a:t>Deltagare med rundresa: 34 500 SEK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6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400"/>
              <a:buNone/>
            </a:pPr>
            <a:r>
              <a:rPr lang="sv-SE" b="1" dirty="0">
                <a:latin typeface="Bravely Script" pitchFamily="2" charset="77"/>
                <a:cs typeface="Bravely Script" pitchFamily="2" charset="77"/>
                <a:sym typeface="Libre Franklin"/>
              </a:rPr>
              <a:t>Avdelningsledare</a:t>
            </a:r>
            <a:endParaRPr dirty="0">
              <a:latin typeface="Bravely Script" pitchFamily="2" charset="77"/>
              <a:cs typeface="Bravely Script" pitchFamily="2" charset="77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600"/>
              <a:buNone/>
            </a:pPr>
            <a:r>
              <a:rPr lang="sv-SE" dirty="0"/>
              <a:t>Ledare med direktresa: 14 500 SEK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600"/>
              <a:buNone/>
            </a:pPr>
            <a:r>
              <a:rPr lang="sv-SE" dirty="0"/>
              <a:t>Ledare med rundresa: 24 500 SEK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6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400"/>
              <a:buNone/>
            </a:pPr>
            <a:r>
              <a:rPr lang="sv-SE" b="1" dirty="0">
                <a:latin typeface="Bravely Script" pitchFamily="2" charset="77"/>
                <a:cs typeface="Bravely Script" pitchFamily="2" charset="77"/>
                <a:sym typeface="Libre Franklin"/>
              </a:rPr>
              <a:t>IST (funktionärer)</a:t>
            </a:r>
            <a:endParaRPr dirty="0">
              <a:latin typeface="Bravely Script" pitchFamily="2" charset="77"/>
              <a:cs typeface="Bravely Script" pitchFamily="2" charset="77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600"/>
              <a:buNone/>
            </a:pPr>
            <a:r>
              <a:rPr lang="sv-SE" dirty="0"/>
              <a:t>IST med egen resa: 19 500 SEK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600"/>
              <a:buNone/>
            </a:pPr>
            <a:r>
              <a:rPr lang="sv-SE" dirty="0"/>
              <a:t>IST med rundresa: 29 500 SEK</a:t>
            </a:r>
            <a:endParaRPr dirty="0"/>
          </a:p>
        </p:txBody>
      </p:sp>
      <p:pic>
        <p:nvPicPr>
          <p:cNvPr id="358" name="Google Shape;358;p51" descr="Platshållare för bild 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886575" y="0"/>
            <a:ext cx="53054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3C70DA5-E977-1322-7E96-B585D6F8B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017" y="573847"/>
            <a:ext cx="5870922" cy="883463"/>
          </a:xfrm>
        </p:spPr>
        <p:txBody>
          <a:bodyPr>
            <a:noAutofit/>
          </a:bodyPr>
          <a:lstStyle/>
          <a:p>
            <a:r>
              <a:rPr lang="sv-SE" sz="3600" dirty="0">
                <a:latin typeface="Bravely Script" pitchFamily="2" charset="77"/>
                <a:cs typeface="Bravely Script" pitchFamily="2" charset="77"/>
              </a:rPr>
              <a:t>FÖRDELNING AV AVGIFTEN</a:t>
            </a:r>
            <a:br>
              <a:rPr lang="sv-SE" sz="3600" dirty="0">
                <a:latin typeface="Bravely Script" pitchFamily="2" charset="77"/>
                <a:cs typeface="Bravely Script" pitchFamily="2" charset="77"/>
              </a:rPr>
            </a:br>
            <a:r>
              <a:rPr lang="sv-SE" sz="3600" dirty="0">
                <a:latin typeface="Bravely Script" pitchFamily="2" charset="77"/>
                <a:cs typeface="Bravely Script" pitchFamily="2" charset="77"/>
              </a:rPr>
              <a:t>FÖR EN DELTAGARE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33C49F40-EF0B-E126-6920-6AF6846DC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836" y="2909451"/>
            <a:ext cx="10792327" cy="2144684"/>
          </a:xfrm>
          <a:prstGeom prst="rect">
            <a:avLst/>
          </a:prstGeom>
        </p:spPr>
      </p:pic>
      <p:cxnSp>
        <p:nvCxnSpPr>
          <p:cNvPr id="8" name="Rak 7">
            <a:extLst>
              <a:ext uri="{FF2B5EF4-FFF2-40B4-BE49-F238E27FC236}">
                <a16:creationId xmlns:a16="http://schemas.microsoft.com/office/drawing/2014/main" id="{89FB423F-F85C-8D39-5797-E5FBBFB62B43}"/>
              </a:ext>
            </a:extLst>
          </p:cNvPr>
          <p:cNvCxnSpPr/>
          <p:nvPr/>
        </p:nvCxnSpPr>
        <p:spPr>
          <a:xfrm>
            <a:off x="699836" y="5249732"/>
            <a:ext cx="10792327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ruta 8">
            <a:extLst>
              <a:ext uri="{FF2B5EF4-FFF2-40B4-BE49-F238E27FC236}">
                <a16:creationId xmlns:a16="http://schemas.microsoft.com/office/drawing/2014/main" id="{25D107F5-F29A-9038-8A72-90DCC5C46C3F}"/>
              </a:ext>
            </a:extLst>
          </p:cNvPr>
          <p:cNvSpPr txBox="1"/>
          <p:nvPr/>
        </p:nvSpPr>
        <p:spPr>
          <a:xfrm>
            <a:off x="5700684" y="5330887"/>
            <a:ext cx="790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>
                <a:latin typeface="Bravely Script" pitchFamily="2" charset="77"/>
                <a:cs typeface="Bravely Script" pitchFamily="2" charset="77"/>
              </a:rPr>
              <a:t>100%</a:t>
            </a:r>
          </a:p>
        </p:txBody>
      </p:sp>
    </p:spTree>
    <p:extLst>
      <p:ext uri="{BB962C8B-B14F-4D97-AF65-F5344CB8AC3E}">
        <p14:creationId xmlns:p14="http://schemas.microsoft.com/office/powerpoint/2010/main" val="10259972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3"/>
          <p:cNvSpPr txBox="1">
            <a:spLocks noGrp="1"/>
          </p:cNvSpPr>
          <p:nvPr>
            <p:ph type="title"/>
          </p:nvPr>
        </p:nvSpPr>
        <p:spPr>
          <a:xfrm>
            <a:off x="6144850" y="457202"/>
            <a:ext cx="4760913" cy="750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200"/>
              <a:buFont typeface="Arial Black"/>
              <a:buNone/>
            </a:pPr>
            <a:r>
              <a:rPr lang="sv-SE" dirty="0">
                <a:latin typeface="Bravely Script" pitchFamily="2" charset="77"/>
                <a:cs typeface="Bravely Script" pitchFamily="2" charset="77"/>
              </a:rPr>
              <a:t>FINANSIERA ÄVENTYRET </a:t>
            </a:r>
            <a:endParaRPr dirty="0">
              <a:latin typeface="Bravely Script" pitchFamily="2" charset="77"/>
              <a:cs typeface="Bravely Script" pitchFamily="2" charset="77"/>
            </a:endParaRPr>
          </a:p>
        </p:txBody>
      </p:sp>
      <p:pic>
        <p:nvPicPr>
          <p:cNvPr id="372" name="Google Shape;372;p53" descr="Platshållare för bild 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30506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53"/>
          <p:cNvSpPr txBox="1">
            <a:spLocks noGrp="1"/>
          </p:cNvSpPr>
          <p:nvPr>
            <p:ph type="body" idx="1"/>
          </p:nvPr>
        </p:nvSpPr>
        <p:spPr>
          <a:xfrm>
            <a:off x="6144850" y="1406769"/>
            <a:ext cx="5015519" cy="2022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ct val="100000"/>
              <a:buNone/>
            </a:pPr>
            <a:r>
              <a:rPr lang="sv-SE" dirty="0">
                <a:latin typeface="Libre Franklin"/>
                <a:ea typeface="Libre Franklin"/>
                <a:cs typeface="Libre Franklin"/>
                <a:sym typeface="Libre Franklin"/>
              </a:rPr>
              <a:t>Det kan kännas dyrt men det finns många sätt att spara ihop till sitt deltagande. 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ct val="100000"/>
              <a:buNone/>
            </a:pP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ct val="100000"/>
              <a:buNone/>
            </a:pPr>
            <a:r>
              <a:rPr lang="sv-SE" dirty="0">
                <a:latin typeface="Libre Franklin"/>
                <a:ea typeface="Libre Franklin"/>
                <a:cs typeface="Libre Franklin"/>
                <a:sym typeface="Libre Franklin"/>
              </a:rPr>
              <a:t>Många brukar få en stor del av avgiften betald genom att söka fonder och stöd men framförallt genom att börja tidigt.</a:t>
            </a:r>
            <a:endParaRPr dirty="0"/>
          </a:p>
        </p:txBody>
      </p:sp>
      <p:sp>
        <p:nvSpPr>
          <p:cNvPr id="374" name="Google Shape;374;p53"/>
          <p:cNvSpPr txBox="1">
            <a:spLocks noGrp="1"/>
          </p:cNvSpPr>
          <p:nvPr>
            <p:ph type="body" idx="3"/>
          </p:nvPr>
        </p:nvSpPr>
        <p:spPr>
          <a:xfrm>
            <a:off x="6144849" y="3727938"/>
            <a:ext cx="4760913" cy="2971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228600" lvl="0" indent="-158750" algn="l" rtl="0">
              <a:spcBef>
                <a:spcPts val="1000"/>
              </a:spcBef>
              <a:spcAft>
                <a:spcPts val="0"/>
              </a:spcAft>
              <a:buSzPts val="700"/>
              <a:buChar char="•"/>
            </a:pPr>
            <a:r>
              <a:rPr lang="sv-SE" sz="1600" dirty="0">
                <a:solidFill>
                  <a:schemeClr val="bg1"/>
                </a:solidFill>
              </a:rPr>
              <a:t>Sommarjobba.</a:t>
            </a:r>
            <a:endParaRPr sz="1600" dirty="0">
              <a:solidFill>
                <a:schemeClr val="bg1"/>
              </a:solidFill>
            </a:endParaRPr>
          </a:p>
          <a:p>
            <a:pPr marL="228600" lvl="0" indent="-158750" algn="l" rtl="0">
              <a:spcBef>
                <a:spcPts val="1000"/>
              </a:spcBef>
              <a:spcAft>
                <a:spcPts val="0"/>
              </a:spcAft>
              <a:buSzPts val="700"/>
              <a:buChar char="•"/>
            </a:pPr>
            <a:r>
              <a:rPr lang="sv-SE" sz="1600" dirty="0">
                <a:solidFill>
                  <a:schemeClr val="bg1"/>
                </a:solidFill>
              </a:rPr>
              <a:t>Be om stöd inför födelsedagar, som julklapp eller kanske även konfirmationspresent.</a:t>
            </a:r>
            <a:endParaRPr sz="1600" dirty="0">
              <a:solidFill>
                <a:schemeClr val="bg1"/>
              </a:solidFill>
            </a:endParaRPr>
          </a:p>
          <a:p>
            <a:pPr marL="228600" lvl="0" indent="-158750" algn="l" rtl="0">
              <a:spcBef>
                <a:spcPts val="1000"/>
              </a:spcBef>
              <a:spcAft>
                <a:spcPts val="0"/>
              </a:spcAft>
              <a:buSzPts val="700"/>
              <a:buChar char="•"/>
            </a:pPr>
            <a:r>
              <a:rPr lang="sv-SE" sz="1600" dirty="0">
                <a:solidFill>
                  <a:schemeClr val="bg1"/>
                </a:solidFill>
              </a:rPr>
              <a:t>Bidrag från scoutkår / distrikt.</a:t>
            </a:r>
            <a:endParaRPr sz="1600" dirty="0">
              <a:solidFill>
                <a:schemeClr val="bg1"/>
              </a:solidFill>
            </a:endParaRPr>
          </a:p>
          <a:p>
            <a:pPr marL="228600" lvl="0" indent="-158750" algn="l" rtl="0">
              <a:spcBef>
                <a:spcPts val="1000"/>
              </a:spcBef>
              <a:spcAft>
                <a:spcPts val="0"/>
              </a:spcAft>
              <a:buSzPts val="700"/>
              <a:buChar char="•"/>
            </a:pPr>
            <a:r>
              <a:rPr lang="sv-SE" sz="1600" dirty="0">
                <a:solidFill>
                  <a:schemeClr val="bg1"/>
                </a:solidFill>
              </a:rPr>
              <a:t>Söka fonder &amp; stipendium </a:t>
            </a:r>
            <a:endParaRPr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4"/>
          <p:cNvSpPr txBox="1">
            <a:spLocks noGrp="1"/>
          </p:cNvSpPr>
          <p:nvPr>
            <p:ph type="title"/>
          </p:nvPr>
        </p:nvSpPr>
        <p:spPr>
          <a:xfrm>
            <a:off x="1377695" y="1633029"/>
            <a:ext cx="9144001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6000"/>
              <a:buFont typeface="Arial Black"/>
              <a:buNone/>
            </a:pPr>
            <a:r>
              <a:rPr lang="sv-SE" sz="9600" dirty="0">
                <a:latin typeface="Bravely Script" pitchFamily="2" charset="77"/>
                <a:cs typeface="Bravely Script" pitchFamily="2" charset="77"/>
              </a:rPr>
              <a:t>FRÅGOR</a:t>
            </a:r>
            <a:r>
              <a:rPr lang="sv-SE" dirty="0">
                <a:latin typeface="Bravely Script" pitchFamily="2" charset="77"/>
                <a:cs typeface="Bravely Script" pitchFamily="2" charset="77"/>
              </a:rPr>
              <a:t> </a:t>
            </a:r>
            <a:endParaRPr dirty="0">
              <a:latin typeface="Bravely Script" pitchFamily="2" charset="77"/>
              <a:cs typeface="Bravely Script" pitchFamily="2" charset="77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5"/>
          <p:cNvSpPr txBox="1">
            <a:spLocks noGrp="1"/>
          </p:cNvSpPr>
          <p:nvPr>
            <p:ph type="title"/>
          </p:nvPr>
        </p:nvSpPr>
        <p:spPr>
          <a:xfrm>
            <a:off x="1359408" y="1583965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6000"/>
              <a:buFont typeface="Arial Black"/>
              <a:buNone/>
            </a:pPr>
            <a:r>
              <a:rPr lang="sv-SE" sz="9600" dirty="0">
                <a:latin typeface="Bravely Script" pitchFamily="2" charset="77"/>
                <a:cs typeface="Bravely Script" pitchFamily="2" charset="77"/>
              </a:rPr>
              <a:t>TACK!</a:t>
            </a:r>
            <a:endParaRPr sz="9600" dirty="0">
              <a:latin typeface="Bravely Script" pitchFamily="2" charset="77"/>
              <a:cs typeface="Bravely Script" pitchFamily="2" charset="77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4"/>
          <p:cNvSpPr txBox="1">
            <a:spLocks noGrp="1"/>
          </p:cNvSpPr>
          <p:nvPr>
            <p:ph type="title"/>
          </p:nvPr>
        </p:nvSpPr>
        <p:spPr>
          <a:xfrm>
            <a:off x="839787" y="989013"/>
            <a:ext cx="4760914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200"/>
              <a:buFont typeface="Arial Black"/>
              <a:buNone/>
            </a:pPr>
            <a:r>
              <a:rPr lang="sv-SE" dirty="0">
                <a:latin typeface="Bravely Script" pitchFamily="2" charset="77"/>
                <a:cs typeface="Bravely Script" pitchFamily="2" charset="77"/>
              </a:rPr>
              <a:t>IDAG KOMMER VI GÅ IGENOM</a:t>
            </a:r>
            <a:endParaRPr dirty="0">
              <a:latin typeface="Bravely Script" pitchFamily="2" charset="77"/>
              <a:cs typeface="Bravely Script" pitchFamily="2" charset="77"/>
            </a:endParaRPr>
          </a:p>
        </p:txBody>
      </p:sp>
      <p:pic>
        <p:nvPicPr>
          <p:cNvPr id="233" name="Google Shape;233;p34" descr="Platshållare för bild 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886937" y="1"/>
            <a:ext cx="53050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4"/>
          <p:cNvSpPr txBox="1">
            <a:spLocks noGrp="1"/>
          </p:cNvSpPr>
          <p:nvPr>
            <p:ph type="body" idx="1"/>
          </p:nvPr>
        </p:nvSpPr>
        <p:spPr>
          <a:xfrm>
            <a:off x="839787" y="2781300"/>
            <a:ext cx="4760914" cy="308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2000"/>
              <a:buAutoNum type="arabicPeriod"/>
            </a:pPr>
            <a:r>
              <a:rPr lang="sv-SE" dirty="0">
                <a:latin typeface="Libre Franklin"/>
                <a:ea typeface="Libre Franklin"/>
                <a:cs typeface="Libre Franklin"/>
                <a:sym typeface="Libre Franklin"/>
              </a:rPr>
              <a:t>Vad är en World Scout Jamboree?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2000"/>
              <a:buAutoNum type="arabicPeriod"/>
            </a:pPr>
            <a:r>
              <a:rPr lang="sv-SE" dirty="0">
                <a:latin typeface="Libre Franklin"/>
                <a:ea typeface="Libre Franklin"/>
                <a:cs typeface="Libre Franklin"/>
                <a:sym typeface="Libre Franklin"/>
              </a:rPr>
              <a:t>Så åker Sveriges scouter</a:t>
            </a:r>
            <a:endParaRPr dirty="0"/>
          </a:p>
          <a:p>
            <a:pPr marL="342900" lvl="0" indent="-3429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2000"/>
              <a:buAutoNum type="arabicPeriod"/>
            </a:pPr>
            <a:r>
              <a:rPr lang="sv-SE" dirty="0"/>
              <a:t>Ansökan &amp; så</a:t>
            </a:r>
            <a:r>
              <a:rPr lang="sv-SE" dirty="0">
                <a:latin typeface="Libre Franklin"/>
                <a:ea typeface="Libre Franklin"/>
                <a:cs typeface="Libre Franklin"/>
                <a:sym typeface="Libre Franklin"/>
              </a:rPr>
              <a:t> mycket kostar det </a:t>
            </a:r>
            <a:endParaRPr dirty="0"/>
          </a:p>
          <a:p>
            <a:pPr marL="342900" lvl="0" indent="-3429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2000"/>
              <a:buAutoNum type="arabicPeriod"/>
            </a:pPr>
            <a:r>
              <a:rPr lang="sv-SE" dirty="0">
                <a:latin typeface="Libre Franklin"/>
                <a:ea typeface="Libre Franklin"/>
                <a:cs typeface="Libre Franklin"/>
                <a:sym typeface="Libre Franklin"/>
              </a:rPr>
              <a:t>Frågor &amp; funderingar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A563D8-56C1-1E0D-7007-B602A115E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573917"/>
            <a:ext cx="9144000" cy="2387601"/>
          </a:xfrm>
        </p:spPr>
        <p:txBody>
          <a:bodyPr>
            <a:normAutofit/>
          </a:bodyPr>
          <a:lstStyle/>
          <a:p>
            <a:r>
              <a:rPr lang="sv-SE" sz="9600" dirty="0">
                <a:latin typeface="Bravely Script" pitchFamily="2" charset="77"/>
                <a:cs typeface="Bravely Script" pitchFamily="2" charset="77"/>
              </a:rPr>
              <a:t>Vad är WSJ?</a:t>
            </a:r>
          </a:p>
        </p:txBody>
      </p:sp>
    </p:spTree>
    <p:extLst>
      <p:ext uri="{BB962C8B-B14F-4D97-AF65-F5344CB8AC3E}">
        <p14:creationId xmlns:p14="http://schemas.microsoft.com/office/powerpoint/2010/main" val="1879026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8"/>
          <p:cNvSpPr txBox="1">
            <a:spLocks noGrp="1"/>
          </p:cNvSpPr>
          <p:nvPr>
            <p:ph type="title"/>
          </p:nvPr>
        </p:nvSpPr>
        <p:spPr>
          <a:xfrm>
            <a:off x="6144850" y="457201"/>
            <a:ext cx="4760913" cy="1600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200"/>
              <a:buFont typeface="Arial Black"/>
              <a:buNone/>
            </a:pPr>
            <a:r>
              <a:rPr lang="sv-SE" dirty="0">
                <a:latin typeface="Bravely Script" pitchFamily="2" charset="77"/>
                <a:cs typeface="Bravely Script" pitchFamily="2" charset="77"/>
              </a:rPr>
              <a:t>BÖRJADE I STORBRITANNIEN</a:t>
            </a:r>
            <a:endParaRPr dirty="0">
              <a:latin typeface="Bravely Script" pitchFamily="2" charset="77"/>
              <a:cs typeface="Bravely Script" pitchFamily="2" charset="77"/>
            </a:endParaRPr>
          </a:p>
        </p:txBody>
      </p:sp>
      <p:pic>
        <p:nvPicPr>
          <p:cNvPr id="264" name="Google Shape;264;p38" descr="Platshållare för bild 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30506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8"/>
          <p:cNvSpPr txBox="1">
            <a:spLocks noGrp="1"/>
          </p:cNvSpPr>
          <p:nvPr>
            <p:ph type="body" idx="1"/>
          </p:nvPr>
        </p:nvSpPr>
        <p:spPr>
          <a:xfrm>
            <a:off x="6144850" y="2136914"/>
            <a:ext cx="4760913" cy="985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600"/>
              <a:buNone/>
            </a:pPr>
            <a:r>
              <a:rPr lang="sv-SE" dirty="0"/>
              <a:t>Världsscoutjamboreen är ett stort läger som arrangeras vart fjärde år. </a:t>
            </a:r>
            <a:br>
              <a:rPr lang="sv-SE" dirty="0"/>
            </a:br>
            <a:r>
              <a:rPr lang="sv-SE" dirty="0"/>
              <a:t>Det första lägret arrangerades i England 1920. </a:t>
            </a:r>
            <a:endParaRPr dirty="0"/>
          </a:p>
        </p:txBody>
      </p:sp>
      <p:sp>
        <p:nvSpPr>
          <p:cNvPr id="266" name="Google Shape;266;p38"/>
          <p:cNvSpPr txBox="1">
            <a:spLocks noGrp="1"/>
          </p:cNvSpPr>
          <p:nvPr>
            <p:ph type="body" idx="3"/>
          </p:nvPr>
        </p:nvSpPr>
        <p:spPr>
          <a:xfrm>
            <a:off x="6096000" y="3823849"/>
            <a:ext cx="4760913" cy="2655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508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800"/>
              <a:buNone/>
            </a:pPr>
            <a:r>
              <a:rPr lang="sv-SE" sz="1800" dirty="0">
                <a:solidFill>
                  <a:schemeClr val="accent5">
                    <a:lumMod val="50000"/>
                  </a:schemeClr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2011 Sverige</a:t>
            </a:r>
            <a:endParaRPr lang="sv-SE" sz="1800" dirty="0">
              <a:solidFill>
                <a:schemeClr val="accent5">
                  <a:lumMod val="50000"/>
                </a:schemeClr>
              </a:solidFill>
            </a:endParaRPr>
          </a:p>
          <a:p>
            <a:pPr marL="508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800"/>
              <a:buNone/>
            </a:pPr>
            <a:r>
              <a:rPr lang="sv-SE" sz="1800" dirty="0">
                <a:solidFill>
                  <a:schemeClr val="accent5">
                    <a:lumMod val="50000"/>
                  </a:schemeClr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2015 Japan</a:t>
            </a:r>
          </a:p>
          <a:p>
            <a:pPr marL="508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800"/>
              <a:buNone/>
            </a:pPr>
            <a:r>
              <a:rPr lang="sv-SE" sz="1800" dirty="0">
                <a:solidFill>
                  <a:schemeClr val="accent5">
                    <a:lumMod val="50000"/>
                  </a:schemeClr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2019 USA, </a:t>
            </a:r>
          </a:p>
          <a:p>
            <a:pPr marL="508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800"/>
              <a:buNone/>
            </a:pPr>
            <a:r>
              <a:rPr lang="sv-SE" sz="1800" dirty="0">
                <a:solidFill>
                  <a:schemeClr val="accent5">
                    <a:lumMod val="50000"/>
                  </a:schemeClr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2023 Korea</a:t>
            </a:r>
          </a:p>
          <a:p>
            <a:pPr marL="508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800"/>
              <a:buNone/>
            </a:pPr>
            <a:r>
              <a:rPr lang="sv-SE" sz="1800" dirty="0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2027 Polen</a:t>
            </a:r>
          </a:p>
          <a:p>
            <a:pPr marL="508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800"/>
              <a:buNone/>
            </a:pPr>
            <a:r>
              <a:rPr lang="sv-SE" sz="1800" dirty="0">
                <a:solidFill>
                  <a:schemeClr val="accent5">
                    <a:lumMod val="50000"/>
                  </a:schemeClr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2031 Danmark</a:t>
            </a:r>
            <a:endParaRPr sz="18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" name="Google Shape;254;p37"/>
          <p:cNvGrpSpPr/>
          <p:nvPr/>
        </p:nvGrpSpPr>
        <p:grpSpPr>
          <a:xfrm>
            <a:off x="-1" y="0"/>
            <a:ext cx="12192001" cy="6858000"/>
            <a:chOff x="0" y="0"/>
            <a:chExt cx="12192000" cy="6858000"/>
          </a:xfrm>
        </p:grpSpPr>
        <p:sp>
          <p:nvSpPr>
            <p:cNvPr id="255" name="Google Shape;255;p3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6" name="Google Shape;256;p37" descr="image19.jpe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7" name="Google Shape;257;p37" descr="image9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966066" y="245250"/>
            <a:ext cx="8877306" cy="1448239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7"/>
          <p:cNvSpPr txBox="1">
            <a:spLocks noGrp="1"/>
          </p:cNvSpPr>
          <p:nvPr>
            <p:ph type="title"/>
          </p:nvPr>
        </p:nvSpPr>
        <p:spPr>
          <a:xfrm>
            <a:off x="186320" y="540676"/>
            <a:ext cx="6172201" cy="857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7"/>
              <a:buFont typeface="Arial Black"/>
              <a:buNone/>
            </a:pPr>
            <a:r>
              <a:rPr lang="sv-SE" sz="3607" b="0" i="0" u="none" strike="noStrike" cap="none" dirty="0">
                <a:solidFill>
                  <a:srgbClr val="FEFEFE"/>
                </a:solidFill>
                <a:latin typeface="Bravely Script" pitchFamily="2" charset="77"/>
                <a:cs typeface="Bravely Script" pitchFamily="2" charset="77"/>
                <a:sym typeface="Arial Black"/>
              </a:rPr>
              <a:t>ALLA LÄNDER TRÄFFAS</a:t>
            </a:r>
            <a:endParaRPr dirty="0">
              <a:latin typeface="Bravely Script" pitchFamily="2" charset="77"/>
              <a:cs typeface="Bravely Script" pitchFamily="2" charset="77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7D0AA10-9B7F-3011-1EF8-1009396A0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2975" y="1391770"/>
            <a:ext cx="4682483" cy="894232"/>
          </a:xfrm>
        </p:spPr>
        <p:txBody>
          <a:bodyPr>
            <a:normAutofit fontScale="90000"/>
          </a:bodyPr>
          <a:lstStyle/>
          <a:p>
            <a:r>
              <a:rPr lang="sv-SE" dirty="0">
                <a:latin typeface="Bravely Script" pitchFamily="2" charset="77"/>
                <a:cs typeface="Bravely Script" pitchFamily="2" charset="77"/>
              </a:rPr>
              <a:t>Arrangeras av EN VÄRLDSORGANISATION, WOSM</a:t>
            </a:r>
          </a:p>
        </p:txBody>
      </p:sp>
      <p:pic>
        <p:nvPicPr>
          <p:cNvPr id="7" name="Platshållare för bild 6">
            <a:extLst>
              <a:ext uri="{FF2B5EF4-FFF2-40B4-BE49-F238E27FC236}">
                <a16:creationId xmlns:a16="http://schemas.microsoft.com/office/drawing/2014/main" id="{8F4C95D5-4F85-AFFC-4DC8-4DF51EF28AE6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Platshållare för text 3">
            <a:extLst>
              <a:ext uri="{FF2B5EF4-FFF2-40B4-BE49-F238E27FC236}">
                <a16:creationId xmlns:a16="http://schemas.microsoft.com/office/drawing/2014/main" id="{A60EDD33-BE72-B7E4-DE18-24C96A568B3B}"/>
              </a:ext>
            </a:extLst>
          </p:cNvPr>
          <p:cNvSpPr txBox="1">
            <a:spLocks/>
          </p:cNvSpPr>
          <p:nvPr/>
        </p:nvSpPr>
        <p:spPr>
          <a:xfrm>
            <a:off x="6096001" y="3815170"/>
            <a:ext cx="4816642" cy="2021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  <a:defRPr sz="1600" b="0" i="0" u="none" strike="noStrike" cap="none">
                <a:solidFill>
                  <a:srgbClr val="FEFEF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  <a:defRPr sz="1600" b="0" i="0" u="none" strike="noStrike" cap="none">
                <a:solidFill>
                  <a:srgbClr val="FEFEF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  <a:defRPr sz="1600" b="0" i="0" u="none" strike="noStrike" cap="none">
                <a:solidFill>
                  <a:srgbClr val="FEFEF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  <a:defRPr sz="1600" b="0" i="0" u="none" strike="noStrike" cap="none">
                <a:solidFill>
                  <a:srgbClr val="FEFEF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  <a:defRPr sz="1600" b="0" i="0" u="none" strike="noStrike" cap="none">
                <a:solidFill>
                  <a:srgbClr val="FEFEF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r>
              <a:rPr lang="sv-SE" dirty="0"/>
              <a:t>Organisation som många scoutländer är anslutna till, ungefär ”Scouternas FN”.</a:t>
            </a:r>
          </a:p>
          <a:p>
            <a:r>
              <a:rPr lang="sv-SE" dirty="0"/>
              <a:t>Arrangerar många olika internationella evenemang, och driver scouter framåt långsiktigt.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28D9E92A-F0FC-DD0C-ED84-20BAECBA5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391770"/>
            <a:ext cx="838545" cy="83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093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Arial Black"/>
              <a:buNone/>
            </a:pPr>
            <a:r>
              <a:rPr lang="sv-SE" sz="6000" dirty="0">
                <a:latin typeface="Bravely Script" pitchFamily="2" charset="77"/>
                <a:cs typeface="Bravely Script" pitchFamily="2" charset="77"/>
              </a:rPr>
              <a:t>Polen</a:t>
            </a:r>
            <a:endParaRPr dirty="0">
              <a:latin typeface="Bravely Script" pitchFamily="2" charset="77"/>
              <a:cs typeface="Bravely Script" pitchFamily="2" charset="77"/>
            </a:endParaRPr>
          </a:p>
        </p:txBody>
      </p:sp>
      <p:pic>
        <p:nvPicPr>
          <p:cNvPr id="17" name="Platshållare för bild 16" descr="En bild som visar karta, text&#10;&#10;AI-genererat innehåll kan vara felaktigt.">
            <a:extLst>
              <a:ext uri="{FF2B5EF4-FFF2-40B4-BE49-F238E27FC236}">
                <a16:creationId xmlns:a16="http://schemas.microsoft.com/office/drawing/2014/main" id="{98E97C43-8D9E-2CB7-71F8-BB4664365211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305062" cy="6858000"/>
          </a:xfrm>
        </p:spPr>
      </p:pic>
      <p:sp>
        <p:nvSpPr>
          <p:cNvPr id="6" name="Platshållare för text 3">
            <a:extLst>
              <a:ext uri="{FF2B5EF4-FFF2-40B4-BE49-F238E27FC236}">
                <a16:creationId xmlns:a16="http://schemas.microsoft.com/office/drawing/2014/main" id="{96738E48-7F58-F52C-03CD-822BDEEE8F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44850" y="1836125"/>
            <a:ext cx="4760913" cy="1206705"/>
          </a:xfrm>
        </p:spPr>
        <p:txBody>
          <a:bodyPr>
            <a:noAutofit/>
          </a:bodyPr>
          <a:lstStyle/>
          <a:p>
            <a:r>
              <a:rPr lang="sv-SE" dirty="0"/>
              <a:t>Population: 38 Milj.</a:t>
            </a:r>
          </a:p>
          <a:p>
            <a:r>
              <a:rPr lang="sv-SE" dirty="0"/>
              <a:t>Yta: något mindre än Sverige</a:t>
            </a:r>
          </a:p>
          <a:p>
            <a:r>
              <a:rPr lang="sv-SE" dirty="0"/>
              <a:t>Huvudstad: Warszawa</a:t>
            </a:r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54FAFF73-6FA0-D9FC-27A9-35C133FE44B9}"/>
              </a:ext>
            </a:extLst>
          </p:cNvPr>
          <p:cNvSpPr txBox="1">
            <a:spLocks/>
          </p:cNvSpPr>
          <p:nvPr/>
        </p:nvSpPr>
        <p:spPr>
          <a:xfrm>
            <a:off x="6096001" y="3815170"/>
            <a:ext cx="4130841" cy="2021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  <a:defRPr sz="1600" b="0" i="0" u="none" strike="noStrike" cap="none">
                <a:solidFill>
                  <a:srgbClr val="FEFEF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  <a:defRPr sz="1600" b="0" i="0" u="none" strike="noStrike" cap="none">
                <a:solidFill>
                  <a:srgbClr val="FEFEF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  <a:defRPr sz="1600" b="0" i="0" u="none" strike="noStrike" cap="none">
                <a:solidFill>
                  <a:srgbClr val="FEFEF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  <a:defRPr sz="1600" b="0" i="0" u="none" strike="noStrike" cap="none">
                <a:solidFill>
                  <a:srgbClr val="FEFEF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Libre Franklin"/>
              <a:buNone/>
              <a:defRPr sz="1600" b="0" i="0" u="none" strike="noStrike" cap="none">
                <a:solidFill>
                  <a:srgbClr val="FEFEF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r>
              <a:rPr lang="sv-SE" dirty="0"/>
              <a:t>Polen är ett land med rikt kulturliv, spännande historia och vacker natur att utforska.</a:t>
            </a:r>
          </a:p>
          <a:p>
            <a:endParaRPr lang="sv-SE" dirty="0"/>
          </a:p>
          <a:p>
            <a:r>
              <a:rPr lang="sv-SE" dirty="0"/>
              <a:t>Polen är väldigt erfarna av att arrangera stora scoutläger.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985F7126-B311-5DD7-B996-17EE3D560B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6030" y="-1"/>
            <a:ext cx="12304059" cy="6858001"/>
          </a:xfrm>
          <a:prstGeom prst="rect">
            <a:avLst/>
          </a:prstGeom>
        </p:spPr>
      </p:pic>
      <p:pic>
        <p:nvPicPr>
          <p:cNvPr id="248" name="Google Shape;248;p36" descr="image8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592338" y="5069541"/>
            <a:ext cx="6585653" cy="1568787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6"/>
          <p:cNvSpPr txBox="1">
            <a:spLocks noGrp="1"/>
          </p:cNvSpPr>
          <p:nvPr>
            <p:ph type="title"/>
          </p:nvPr>
        </p:nvSpPr>
        <p:spPr>
          <a:xfrm>
            <a:off x="412671" y="5498070"/>
            <a:ext cx="5371505" cy="857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900"/>
              <a:buFont typeface="Arial Black"/>
              <a:buNone/>
            </a:pPr>
            <a:r>
              <a:rPr lang="sv-SE" sz="3900" dirty="0">
                <a:latin typeface="Bravely Script" pitchFamily="2" charset="77"/>
                <a:cs typeface="Bravely Script" pitchFamily="2" charset="77"/>
              </a:rPr>
              <a:t>POLENS LÄGERPLATS </a:t>
            </a:r>
            <a:r>
              <a:rPr lang="sv-SE" sz="3100" dirty="0">
                <a:latin typeface="Bravely Script" pitchFamily="2" charset="77"/>
                <a:cs typeface="Bravely Script" pitchFamily="2" charset="77"/>
              </a:rPr>
              <a:t>(RENDERING)</a:t>
            </a:r>
            <a:endParaRPr dirty="0">
              <a:latin typeface="Bravely Script" pitchFamily="2" charset="77"/>
              <a:cs typeface="Bravely Script" pitchFamily="2" charset="77"/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28CE7589-500E-8C08-769E-05BF14600DF6}"/>
              </a:ext>
            </a:extLst>
          </p:cNvPr>
          <p:cNvSpPr txBox="1"/>
          <p:nvPr/>
        </p:nvSpPr>
        <p:spPr>
          <a:xfrm rot="21313337">
            <a:off x="9579063" y="1361268"/>
            <a:ext cx="1165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solidFill>
                  <a:schemeClr val="bg1"/>
                </a:solidFill>
                <a:latin typeface="Bravely Script" pitchFamily="2" charset="77"/>
                <a:cs typeface="Bravely Script" pitchFamily="2" charset="77"/>
              </a:rPr>
              <a:t>Strand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22D206FD-2F32-D21D-39C8-8AB7B55CFC63}"/>
              </a:ext>
            </a:extLst>
          </p:cNvPr>
          <p:cNvSpPr txBox="1"/>
          <p:nvPr/>
        </p:nvSpPr>
        <p:spPr>
          <a:xfrm rot="1406401">
            <a:off x="10313111" y="3100479"/>
            <a:ext cx="1922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solidFill>
                  <a:schemeClr val="bg1"/>
                </a:solidFill>
                <a:latin typeface="Bravely Script" pitchFamily="2" charset="77"/>
                <a:cs typeface="Bravely Script" pitchFamily="2" charset="77"/>
              </a:rPr>
              <a:t>sovplatser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64E4E705-3400-0318-1588-A2B89A835F48}"/>
              </a:ext>
            </a:extLst>
          </p:cNvPr>
          <p:cNvSpPr txBox="1"/>
          <p:nvPr/>
        </p:nvSpPr>
        <p:spPr>
          <a:xfrm rot="21313337">
            <a:off x="1003973" y="4737475"/>
            <a:ext cx="1922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solidFill>
                  <a:schemeClr val="bg1"/>
                </a:solidFill>
                <a:latin typeface="Bravely Script" pitchFamily="2" charset="77"/>
                <a:cs typeface="Bravely Script" pitchFamily="2" charset="77"/>
              </a:rPr>
              <a:t>SCENEN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680133E9-ACF0-99B8-1733-74CF90EB3C41}"/>
              </a:ext>
            </a:extLst>
          </p:cNvPr>
          <p:cNvSpPr txBox="1"/>
          <p:nvPr/>
        </p:nvSpPr>
        <p:spPr>
          <a:xfrm>
            <a:off x="8248550" y="5690610"/>
            <a:ext cx="3639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600" b="1" dirty="0">
                <a:solidFill>
                  <a:schemeClr val="bg1"/>
                </a:solidFill>
                <a:latin typeface="Bravely Script" pitchFamily="2" charset="77"/>
                <a:cs typeface="Bravely Script" pitchFamily="2" charset="77"/>
              </a:rPr>
              <a:t>Lägerplatsen ligger vid Polens  Östersjökust, alldeles i närheten av hamnstaden Gdansk.</a:t>
            </a:r>
            <a:endParaRPr lang="sv-SE" sz="1600" dirty="0">
              <a:solidFill>
                <a:schemeClr val="bg1"/>
              </a:solidFill>
              <a:latin typeface="Bravely Script" pitchFamily="2" charset="77"/>
              <a:cs typeface="Bravely Script" pitchFamily="2" charset="77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CE4615"/>
      </a:accent1>
      <a:accent2>
        <a:srgbClr val="F5C028"/>
      </a:accent2>
      <a:accent3>
        <a:srgbClr val="2B7389"/>
      </a:accent3>
      <a:accent4>
        <a:srgbClr val="768A32"/>
      </a:accent4>
      <a:accent5>
        <a:srgbClr val="965913"/>
      </a:accent5>
      <a:accent6>
        <a:srgbClr val="FEFFFF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-t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CE4615"/>
      </a:accent1>
      <a:accent2>
        <a:srgbClr val="F5C028"/>
      </a:accent2>
      <a:accent3>
        <a:srgbClr val="2B7389"/>
      </a:accent3>
      <a:accent4>
        <a:srgbClr val="768A32"/>
      </a:accent4>
      <a:accent5>
        <a:srgbClr val="965913"/>
      </a:accent5>
      <a:accent6>
        <a:srgbClr val="FEFFFF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2504</Words>
  <Application>Microsoft Macintosh PowerPoint</Application>
  <PresentationFormat>Bredbild</PresentationFormat>
  <Paragraphs>254</Paragraphs>
  <Slides>24</Slides>
  <Notes>22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24</vt:i4>
      </vt:variant>
    </vt:vector>
  </HeadingPairs>
  <TitlesOfParts>
    <vt:vector size="29" baseType="lpstr">
      <vt:lpstr>Arial</vt:lpstr>
      <vt:lpstr>Bravely Script</vt:lpstr>
      <vt:lpstr>Libre Franklin</vt:lpstr>
      <vt:lpstr>Arial Black</vt:lpstr>
      <vt:lpstr>Office-tema</vt:lpstr>
      <vt:lpstr>PRESENTATION OM  WORLD SCOUT JAMBOREE 2027 POLEN</vt:lpstr>
      <vt:lpstr>Vilka är vi?</vt:lpstr>
      <vt:lpstr>IDAG KOMMER VI GÅ IGENOM</vt:lpstr>
      <vt:lpstr>Vad är WSJ?</vt:lpstr>
      <vt:lpstr>BÖRJADE I STORBRITANNIEN</vt:lpstr>
      <vt:lpstr>ALLA LÄNDER TRÄFFAS</vt:lpstr>
      <vt:lpstr>Arrangeras av EN VÄRLDSORGANISATION, WOSM</vt:lpstr>
      <vt:lpstr>Polen</vt:lpstr>
      <vt:lpstr>POLENS LÄGERPLATS (RENDERING)</vt:lpstr>
      <vt:lpstr>Lägrets tema: BRAVERLY</vt:lpstr>
      <vt:lpstr>SÅ ÅKER DE SVENSKA SCOUTERNA</vt:lpstr>
      <vt:lpstr>DEN SVENSKA KONTINGENTEN</vt:lpstr>
      <vt:lpstr>RESAN TILL POLEN</vt:lpstr>
      <vt:lpstr>DELTAGARE</vt:lpstr>
      <vt:lpstr>IST (FUNKTIONÄRER)</vt:lpstr>
      <vt:lpstr>LEDARE</vt:lpstr>
      <vt:lpstr>RUNDRESAN</vt:lpstr>
      <vt:lpstr>SÄKERHET</vt:lpstr>
      <vt:lpstr>Ansökan &amp;  SÅ MYCKET KOSTAR DET</vt:lpstr>
      <vt:lpstr>KOSTNADER</vt:lpstr>
      <vt:lpstr>FÖRDELNING AV AVGIFTEN FÖR EN DELTAGARE</vt:lpstr>
      <vt:lpstr>FINANSIERA ÄVENTYRET </vt:lpstr>
      <vt:lpstr>FRÅGOR </vt:lpstr>
      <vt:lpstr>TACK!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Filip Hohenthal</cp:lastModifiedBy>
  <cp:revision>3</cp:revision>
  <dcterms:modified xsi:type="dcterms:W3CDTF">2025-12-01T06:47:58Z</dcterms:modified>
</cp:coreProperties>
</file>