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EDCECA"/>
          </a:solidFill>
        </a:fill>
      </a:tcStyle>
    </a:wholeTbl>
    <a:band2H>
      <a:tcTxStyle/>
      <a:tcStyle>
        <a:tcBdr/>
        <a:fill>
          <a:solidFill>
            <a:srgbClr val="F6E8E7"/>
          </a:solidFill>
        </a:fill>
      </a:tcStyle>
    </a:band2H>
    <a:firstCol>
      <a:tcTxStyle b="on" i="off">
        <a:fontRef idx="minor">
          <a:schemeClr val="accent6">
            <a:hueOff val="-10800000"/>
            <a:satOff val="-100001"/>
          </a:schemeClr>
        </a:fontRef>
        <a:schemeClr val="accent6">
          <a:hueOff val="-10800000"/>
          <a:satOff val="-100001"/>
        </a:schemeClr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6">
            <a:hueOff val="-10800000"/>
            <a:satOff val="-100001"/>
          </a:schemeClr>
        </a:fontRef>
        <a:schemeClr val="accent6">
          <a:hueOff val="-10800000"/>
          <a:satOff val="-100001"/>
        </a:schemeClr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6">
            <a:hueOff val="-10800000"/>
            <a:satOff val="-100001"/>
          </a:schemeClr>
        </a:fontRef>
        <a:schemeClr val="accent6">
          <a:hueOff val="-10800000"/>
          <a:satOff val="-100001"/>
        </a:schemeClr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D4D9"/>
          </a:solidFill>
        </a:fill>
      </a:tcStyle>
    </a:wholeTbl>
    <a:band2H>
      <a:tcTxStyle/>
      <a:tcStyle>
        <a:tcBdr/>
        <a:fill>
          <a:solidFill>
            <a:srgbClr val="E7EBED"/>
          </a:solidFill>
        </a:fill>
      </a:tcStyle>
    </a:band2H>
    <a:firstCol>
      <a:tcTxStyle b="on" i="off">
        <a:fontRef idx="minor">
          <a:schemeClr val="accent6">
            <a:hueOff val="-10800000"/>
            <a:satOff val="-100001"/>
          </a:schemeClr>
        </a:fontRef>
        <a:schemeClr val="accent6">
          <a:hueOff val="-10800000"/>
          <a:satOff val="-100001"/>
        </a:schemeClr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6">
            <a:hueOff val="-10800000"/>
            <a:satOff val="-100001"/>
          </a:schemeClr>
        </a:fontRef>
        <a:schemeClr val="accent6">
          <a:hueOff val="-10800000"/>
          <a:satOff val="-100001"/>
        </a:schemeClr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6">
            <a:hueOff val="-10800000"/>
            <a:satOff val="-100001"/>
          </a:schemeClr>
        </a:fontRef>
        <a:schemeClr val="accent6">
          <a:hueOff val="-10800000"/>
          <a:satOff val="-100001"/>
        </a:schemeClr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hueOff val="-10800000"/>
              <a:satOff val="-100001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hueOff val="-10800000"/>
              <a:satOff val="-100001"/>
            </a:schemeClr>
          </a:solidFill>
        </a:fill>
      </a:tcStyle>
    </a:band2H>
    <a:firstCol>
      <a:tcTxStyle b="on" i="off">
        <a:fontRef idx="minor">
          <a:schemeClr val="accent6">
            <a:hueOff val="-10800000"/>
            <a:satOff val="-100001"/>
          </a:schemeClr>
        </a:fontRef>
        <a:schemeClr val="accent6">
          <a:hueOff val="-10800000"/>
          <a:satOff val="-100001"/>
        </a:schemeClr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6">
            <a:hueOff val="-10800000"/>
            <a:satOff val="-100001"/>
          </a:schemeClr>
        </a:fontRef>
        <a:schemeClr val="accent6">
          <a:hueOff val="-10800000"/>
          <a:satOff val="-100001"/>
        </a:schemeClr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6">
            <a:hueOff val="-10800000"/>
            <a:satOff val="-100001"/>
          </a:schemeClr>
        </a:fontRef>
        <a:schemeClr val="accent6">
          <a:hueOff val="-10800000"/>
          <a:satOff val="-100001"/>
        </a:schemeClr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hueOff val="-10800000"/>
              <a:satOff val="-100001"/>
            </a:schemeClr>
          </a:solidFill>
        </a:fill>
      </a:tcStyle>
    </a:band2H>
    <a:firstCol>
      <a:tcTxStyle b="on" i="off">
        <a:fontRef idx="minor">
          <a:schemeClr val="accent6">
            <a:hueOff val="-10800000"/>
            <a:satOff val="-100001"/>
          </a:schemeClr>
        </a:fontRef>
        <a:schemeClr val="accent6">
          <a:hueOff val="-108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0800000"/>
              <a:satOff val="-100001"/>
            </a:schemeClr>
          </a:solidFill>
        </a:fill>
      </a:tcStyle>
    </a:lastRow>
    <a:firstRow>
      <a:tcTxStyle b="on" i="off">
        <a:fontRef idx="minor">
          <a:schemeClr val="accent6">
            <a:hueOff val="-10800000"/>
            <a:satOff val="-100001"/>
          </a:schemeClr>
        </a:fontRef>
        <a:schemeClr val="accent6">
          <a:hueOff val="-108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6">
            <a:hueOff val="-10800000"/>
            <a:satOff val="-100001"/>
          </a:schemeClr>
        </a:fontRef>
        <a:schemeClr val="accent6">
          <a:hueOff val="-10800000"/>
          <a:satOff val="-100001"/>
        </a:schemeClr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6">
            <a:hueOff val="-10800000"/>
            <a:satOff val="-100001"/>
          </a:schemeClr>
        </a:fontRef>
        <a:schemeClr val="accent6">
          <a:hueOff val="-10800000"/>
          <a:satOff val="-100001"/>
        </a:schemeClr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6">
            <a:hueOff val="-10800000"/>
            <a:satOff val="-100001"/>
          </a:schemeClr>
        </a:fontRef>
        <a:schemeClr val="accent6">
          <a:hueOff val="-10800000"/>
          <a:satOff val="-100001"/>
        </a:schemeClr>
      </a:tcTxStyle>
      <a:tcStyle>
        <a:tcBdr>
          <a:lef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8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hueOff val="-10800000"/>
              <a:satOff val="-100001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5"/>
  </p:normalViewPr>
  <p:slideViewPr>
    <p:cSldViewPr snapToGrid="0">
      <p:cViewPr varScale="1">
        <p:scale>
          <a:sx n="120" d="100"/>
          <a:sy n="120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ptos"/>
      </a:defRPr>
    </a:lvl1pPr>
    <a:lvl2pPr indent="228600" latinLnBrk="0">
      <a:defRPr sz="1200">
        <a:latin typeface="+mn-lt"/>
        <a:ea typeface="+mn-ea"/>
        <a:cs typeface="+mn-cs"/>
        <a:sym typeface="Aptos"/>
      </a:defRPr>
    </a:lvl2pPr>
    <a:lvl3pPr indent="457200" latinLnBrk="0">
      <a:defRPr sz="1200">
        <a:latin typeface="+mn-lt"/>
        <a:ea typeface="+mn-ea"/>
        <a:cs typeface="+mn-cs"/>
        <a:sym typeface="Aptos"/>
      </a:defRPr>
    </a:lvl3pPr>
    <a:lvl4pPr indent="685800" latinLnBrk="0">
      <a:defRPr sz="1200">
        <a:latin typeface="+mn-lt"/>
        <a:ea typeface="+mn-ea"/>
        <a:cs typeface="+mn-cs"/>
        <a:sym typeface="Aptos"/>
      </a:defRPr>
    </a:lvl4pPr>
    <a:lvl5pPr indent="914400" latinLnBrk="0">
      <a:defRPr sz="1200">
        <a:latin typeface="+mn-lt"/>
        <a:ea typeface="+mn-ea"/>
        <a:cs typeface="+mn-cs"/>
        <a:sym typeface="Aptos"/>
      </a:defRPr>
    </a:lvl5pPr>
    <a:lvl6pPr indent="1143000" latinLnBrk="0">
      <a:defRPr sz="1200">
        <a:latin typeface="+mn-lt"/>
        <a:ea typeface="+mn-ea"/>
        <a:cs typeface="+mn-cs"/>
        <a:sym typeface="Aptos"/>
      </a:defRPr>
    </a:lvl6pPr>
    <a:lvl7pPr indent="1371600" latinLnBrk="0">
      <a:defRPr sz="1200">
        <a:latin typeface="+mn-lt"/>
        <a:ea typeface="+mn-ea"/>
        <a:cs typeface="+mn-cs"/>
        <a:sym typeface="Aptos"/>
      </a:defRPr>
    </a:lvl7pPr>
    <a:lvl8pPr indent="1600200" latinLnBrk="0">
      <a:defRPr sz="1200">
        <a:latin typeface="+mn-lt"/>
        <a:ea typeface="+mn-ea"/>
        <a:cs typeface="+mn-cs"/>
        <a:sym typeface="Aptos"/>
      </a:defRPr>
    </a:lvl8pPr>
    <a:lvl9pPr indent="1828800" latinLnBrk="0">
      <a:defRPr sz="1200">
        <a:latin typeface="+mn-lt"/>
        <a:ea typeface="+mn-ea"/>
        <a:cs typeface="+mn-cs"/>
        <a:sym typeface="Apto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Hälsa alla välkomna och presentera syftet: att ge en tydlig bild av vad WSJ är och hur det fungerar.</a:t>
            </a:r>
          </a:p>
          <a:p>
            <a:endParaRPr/>
          </a:p>
          <a:p>
            <a:r>
              <a:t>Syftet med presentationen: Ge er föräldrar och scouter en bild av vad WSJ är, hur det fungerar och vad ni kan förvänta er.</a:t>
            </a:r>
          </a:p>
          <a:p>
            <a:endParaRPr/>
          </a:p>
          <a:p>
            <a:endParaRPr/>
          </a:p>
          <a:p>
            <a:r>
              <a:t>Prata lugnt och varmt, första intrycket sätter tonen.</a:t>
            </a:r>
          </a:p>
          <a:p>
            <a:r>
              <a:t>Undvik att börja för tekniskt, skapa hellre förväntan och nyfikenhet.</a:t>
            </a:r>
          </a:p>
          <a:p>
            <a:r>
              <a:t>Ha gärna en minnesbild eller anekdot från ett tidigare WSJ som icebreaker.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5" name="Shape 4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Stödpunkter</a:t>
            </a:r>
          </a:p>
          <a:p>
            <a:r>
              <a:t>Rundresan sker i Lettland/Litauen, ca 6 dagar. Hur resrutten blir beror varifrån i Sverige din avdelning reser ut ifrån. </a:t>
            </a:r>
          </a:p>
          <a:p>
            <a:r>
              <a:t>Syfte: upptäcka kultur, natur och träffa lokala scouter.</a:t>
            </a:r>
          </a:p>
          <a:p>
            <a:r>
              <a:t>Gemensamt äventyr innan själva lägret startar.</a:t>
            </a:r>
          </a:p>
          <a:p>
            <a:r>
              <a:t>Rundresan är på väg till Polen, inte i Polen. Bakgrunden är att vi kommer uppleva Polen under själva WSJ. </a:t>
            </a:r>
          </a:p>
          <a:p>
            <a:br/>
            <a:endParaRPr/>
          </a:p>
          <a:p>
            <a:pPr>
              <a:defRPr b="1"/>
            </a:pPr>
            <a:r>
              <a:t>Att tänka på</a:t>
            </a:r>
          </a:p>
          <a:p>
            <a:r>
              <a:t>Håll tonen äventyrlig och nyfiken: “en försmak på WSJ”.</a:t>
            </a:r>
          </a:p>
          <a:p>
            <a:r>
              <a:t>Var tydlig med att alla i avdelningen reser tillsammans.</a:t>
            </a:r>
          </a:p>
          <a:p>
            <a:r>
              <a:t>Undvik att lova exakta aktiviteter, betona istället variation och upplevelse. Berätta om vad som tidigare gjorts.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3" name="Shape 4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Stödpunkter</a:t>
            </a:r>
          </a:p>
          <a:p>
            <a:r>
              <a:t>Trygghet = högsta prioritet.</a:t>
            </a:r>
          </a:p>
          <a:p>
            <a:r>
              <a:t>Alla ledare är utbildade och kontrollerade.</a:t>
            </a:r>
          </a:p>
          <a:p>
            <a:endParaRPr/>
          </a:p>
          <a:p>
            <a:r>
              <a:t>Flera ledare har varit på WSJ tidigare, de vet hur det är att vara på stora läger, de vet hur det är att resa med ungdomar. </a:t>
            </a:r>
          </a:p>
          <a:p>
            <a:br/>
            <a:endParaRPr/>
          </a:p>
          <a:p>
            <a:pPr>
              <a:defRPr b="1"/>
            </a:pPr>
            <a:r>
              <a:t>Att tänka på</a:t>
            </a:r>
          </a:p>
          <a:p>
            <a:r>
              <a:t>Tala lugnt och sakligt,  föräldrar lyssnar extra noga här.</a:t>
            </a:r>
          </a:p>
          <a:p>
            <a:r>
              <a:t>Undvik att skrämmas med risker, fokusera på hur scouter hanterar dem.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0" name="Shape 4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Stödpunkter</a:t>
            </a:r>
          </a:p>
          <a:p>
            <a:r>
              <a:t>CMT har ständig kontakt med arrangörer och ambassader.</a:t>
            </a:r>
          </a:p>
          <a:p>
            <a:r>
              <a:t>Det finns riskanalyser och planer för både ändrad resrutt och om lägret behöver ställas in.  </a:t>
            </a:r>
          </a:p>
          <a:p>
            <a:r>
              <a:t>Exempel: Korea 2023 – alla svenska scouter kom tryggt hem.</a:t>
            </a:r>
          </a:p>
          <a:p>
            <a:endParaRPr/>
          </a:p>
          <a:p>
            <a:endParaRPr/>
          </a:p>
          <a:p>
            <a:pPr>
              <a:defRPr b="1"/>
            </a:pPr>
            <a:r>
              <a:t>Att tänka på</a:t>
            </a:r>
          </a:p>
          <a:p>
            <a:r>
              <a:t>Tala lugnt och sakligt,  föräldrar lyssnar extra noga här.</a:t>
            </a:r>
          </a:p>
          <a:p>
            <a:r>
              <a:t>Undvik att skrämmas med risker, fokusera på hur scouter hanterar dem.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8" name="Shape 4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Stödpunkter</a:t>
            </a:r>
          </a:p>
          <a:p>
            <a:r>
              <a:t>Kostnaden fastställs i slutet på november, innan ansökan öppnar den 1 december, men ungefärlig nivå baserad på tidigare WSJ.</a:t>
            </a:r>
          </a:p>
          <a:p>
            <a:r>
              <a:t>Polen innebär billigare resa men dyrare jamboreeavgift. </a:t>
            </a:r>
          </a:p>
          <a:p>
            <a:endParaRPr/>
          </a:p>
          <a:p>
            <a:endParaRPr/>
          </a:p>
          <a:p>
            <a:r>
              <a:t>Deltagare som åker rundresa: jamboreeavgiften består av över 55% av hela kostnaden (grovt uppskattat). Resterande gås till resa, mat, logi och profil osv..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5" name="Shape 4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Stödpunkter</a:t>
            </a:r>
          </a:p>
          <a:p>
            <a:r>
              <a:t>Många finansierar via fonder, sommarjobb, stöd från kåren etc.</a:t>
            </a:r>
          </a:p>
          <a:p>
            <a:r>
              <a:t>Det finns färdiga mallar och stöd från scouterna centralt.</a:t>
            </a:r>
          </a:p>
          <a:p>
            <a:br/>
            <a:endParaRPr/>
          </a:p>
          <a:p>
            <a:pPr>
              <a:defRPr b="1"/>
            </a:pPr>
            <a:r>
              <a:t>Att tänka på</a:t>
            </a:r>
          </a:p>
          <a:p>
            <a:r>
              <a:t>Tala hoppfullt, inte avskräckande, det går att lösa!</a:t>
            </a:r>
          </a:p>
          <a:p>
            <a:r>
              <a:t>Lova inga exakta summor.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9" name="Shape 4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19. Frågor</a:t>
            </a:r>
          </a:p>
          <a:p>
            <a:br/>
            <a:endParaRPr/>
          </a:p>
          <a:p>
            <a:pPr>
              <a:defRPr b="1"/>
            </a:pPr>
            <a:r>
              <a:t>Stödpunkter</a:t>
            </a:r>
          </a:p>
          <a:p>
            <a:r>
              <a:t>Öppna upp: “Vad undrar ni?”</a:t>
            </a:r>
          </a:p>
          <a:p>
            <a:r>
              <a:t>Låt någon i teamet leda frågorna och någon annan fylla på svar.</a:t>
            </a:r>
          </a:p>
          <a:p>
            <a:r>
              <a:t>Avsluta med tack och kontaktuppgifter.</a:t>
            </a:r>
          </a:p>
          <a:p>
            <a:br/>
            <a:endParaRPr/>
          </a:p>
          <a:p>
            <a:pPr>
              <a:defRPr b="1"/>
            </a:pPr>
            <a:r>
              <a:t>Att tänka på</a:t>
            </a:r>
          </a:p>
          <a:p>
            <a:r>
              <a:t>Svara ärligt – om något är oklart, säg att ni återkommer.</a:t>
            </a:r>
          </a:p>
          <a:p>
            <a:r>
              <a:t>Håll tonen positiv, även vid tuffa frågor.</a:t>
            </a:r>
          </a:p>
          <a:p>
            <a:r>
              <a:t>Avsluta på en inspirerande not: “Vi hoppas vi ses i Polen 2027!”</a:t>
            </a:r>
          </a:p>
          <a:p>
            <a:endParaRPr/>
          </a:p>
          <a:p>
            <a:endParaRPr/>
          </a:p>
          <a:p>
            <a:pPr>
              <a:defRPr b="1"/>
            </a:pPr>
            <a:r>
              <a:t>Frågor som kan komma</a:t>
            </a:r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RESER IST SOM EN AVDELNING?</a:t>
            </a:r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Både ja och nej. Som IST paras man ihop i mindre patruller.</a:t>
            </a:r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Om man inte åker med rundresa kan det vara en bra idé att resa tillsammans med sin patrull – dels för att det är trevligt att ha sällskap, dels för att man kan hjälpas åt att planera resan.</a:t>
            </a:r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Om man däremot åker med rundresa sker resan tillsammans med flera patruller, men utan ledare.</a:t>
            </a:r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endParaRPr/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BLIR DET ETT PROFILPAKET?</a:t>
            </a:r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Ja! Vi kommer ha ett profilpaket, hur mycket vi kan ha i paketet beror på hur många deltagare som åker. Men oavsett hur många vi blir så kommer man få ett bra profilpaket.</a:t>
            </a:r>
          </a:p>
          <a:p>
            <a:endParaRPr/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KRIGET MELLAN RYSSLAND OCH UKRAINA</a:t>
            </a:r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Vi följer noggrant utvecklingen i Ryssland och Ukraina och har löpande kontakt med bland annat Utrikesdepartementet för att ta del av deras rekommendationer.</a:t>
            </a:r>
          </a:p>
          <a:p>
            <a:endParaRPr/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TRANSPORT MELLAN BALTIKUM OCH POLEN</a:t>
            </a:r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Resorna inom Baltikum och vidare till Polen kommer att ske med buss.</a:t>
            </a:r>
          </a:p>
          <a:p>
            <a:endParaRPr/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VARFÖR INGEN RUNDRESA I POLEN?</a:t>
            </a:r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Den polska scoutorganisationen har bett deltagande länder att inte genomföra någon rundresa i Polen innan lägret, eftersom vissa platser – framför allt i norra Polen – kan komma att ingå i själva lägerprogrammet.</a:t>
            </a:r>
          </a:p>
          <a:p>
            <a:endParaRPr/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POLENS IDEOLIOGI?</a:t>
            </a:r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Polen är en demokrati, och som i alla demokratier förändras den politiska inriktningen mellan valen. Vi tar inte ställning till hur det polska folket röstar.</a:t>
            </a:r>
          </a:p>
          <a:p>
            <a:pPr>
              <a:defRPr>
                <a:latin typeface="Libre Franklin Thin Regular"/>
                <a:ea typeface="Libre Franklin Thin Regular"/>
                <a:cs typeface="Libre Franklin Thin Regular"/>
                <a:sym typeface="Libre Franklin Thin Regular"/>
              </a:defRPr>
            </a:pPr>
            <a:r>
              <a:t>Att Polen valts som värdland för WSJ är också resultatet av en demokratisk process. Själva lägret arrangeras av den polska scoutorganisationen – en demokratisk rörelse som är fristående från den polska staten.</a:t>
            </a:r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1" name="Shape 3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Stödpunkter</a:t>
            </a:r>
          </a:p>
          <a:p>
            <a:r>
              <a:t>Kort genomgång av agendan: vad ni kommer täcka.</a:t>
            </a:r>
          </a:p>
          <a:p>
            <a:r>
              <a:t>Betona att ni tar frågor på slutet för att hålla tempot.</a:t>
            </a:r>
          </a:p>
          <a:p>
            <a:br/>
            <a:endParaRPr/>
          </a:p>
          <a:p>
            <a:pPr>
              <a:defRPr b="1"/>
            </a:pPr>
            <a:r>
              <a:t>Att tänka på</a:t>
            </a:r>
          </a:p>
          <a:p>
            <a:r>
              <a:t>Var tydlig men snabb det här är mest en översikt.</a:t>
            </a:r>
          </a:p>
          <a:p>
            <a:r>
              <a:t>Knyt ihop med syftet: Efter den här presentationen hoppas vi att ni känner er trygga med vad WSJ innebär.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WSJ är världens största scoutläger. Det sker vart fjärde år och samlar över 40 000 scouter från hela världen.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Stödpunkter</a:t>
            </a:r>
          </a:p>
          <a:p>
            <a:r>
              <a:t>Förklara vad WSJ är: ett globalt läger med tiotusentals scouter.</a:t>
            </a:r>
          </a:p>
          <a:p>
            <a:r>
              <a:t>Kort historik: första 1920 i England, Sverige var värd 2011.</a:t>
            </a:r>
          </a:p>
          <a:p>
            <a:r>
              <a:t>Syfte: mötas över gränser, lära av varandra och uppleva något större än sin egen kår. Genom att unga lär känna varandra bidrar vi till en fredligare värld. C</a:t>
            </a:r>
            <a:r>
              <a:rPr>
                <a:solidFill>
                  <a:srgbClr val="222222"/>
                </a:solidFill>
              </a:rPr>
              <a:t>itat från Baden Powell: “If you have a friend in every country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there would be no war.” </a:t>
            </a:r>
          </a:p>
          <a:p>
            <a:br>
              <a:rPr>
                <a:solidFill>
                  <a:srgbClr val="222222"/>
                </a:solidFill>
              </a:rPr>
            </a:br>
            <a:endParaRPr>
              <a:solidFill>
                <a:srgbClr val="222222"/>
              </a:solidFill>
            </a:endParaRPr>
          </a:p>
          <a:p>
            <a:pPr>
              <a:defRPr b="1"/>
            </a:pPr>
            <a:r>
              <a:t>Att tänka på</a:t>
            </a:r>
          </a:p>
          <a:p>
            <a:r>
              <a:t>Använd gärna bilder eller berättelser för att konkretisera skalan.</a:t>
            </a:r>
          </a:p>
          <a:p>
            <a:r>
              <a:t>Fokusera på känslan och värdet för ungdomarna, inte bara fakta.</a:t>
            </a:r>
          </a:p>
          <a:p>
            <a:r>
              <a:t>Undvik förkortningar som WOSM om publiken inte är scoutvana.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1" name="Shape 4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Stödpunkter</a:t>
            </a:r>
          </a:p>
          <a:p>
            <a:r>
              <a:t>Förklara vad “den svenska kontingenten” betyder. Består av scouter från hela Sverige. Omkring 2000 personer.</a:t>
            </a:r>
          </a:p>
          <a:p>
            <a:endParaRPr/>
          </a:p>
          <a:p>
            <a:r>
              <a:t>CMT organiserar äventyret. Det är en grupp på upp till 50 vuxna scouter som har ansvaret för den svenska kontingenten.</a:t>
            </a:r>
          </a:p>
          <a:p>
            <a:br/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8" name="Shape 4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Stödpunkter</a:t>
            </a:r>
          </a:p>
          <a:p>
            <a:r>
              <a:t>Beskriv de två resesätten: rundresa eller direktanslutning.</a:t>
            </a:r>
          </a:p>
          <a:p>
            <a:r>
              <a:t>Betona gemenskapen att alla reser tillsammans till lägret.</a:t>
            </a:r>
          </a:p>
          <a:p>
            <a:br/>
            <a:endParaRPr/>
          </a:p>
          <a:p>
            <a:pPr>
              <a:defRPr b="1"/>
            </a:pPr>
            <a:r>
              <a:t>Att tänka på</a:t>
            </a:r>
          </a:p>
          <a:p>
            <a:r>
              <a:t>Var tydlig med att svenska scouter alltid reser organiserat.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5" name="Shape 4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Stödpunkter</a:t>
            </a:r>
          </a:p>
          <a:p>
            <a:r>
              <a:t>Förklara hur en avdelning ser ut: 36 scouter + 4 ledare.</a:t>
            </a:r>
          </a:p>
          <a:p>
            <a:r>
              <a:t>Betona att avdelningen blir som en egen familj. </a:t>
            </a:r>
          </a:p>
          <a:p>
            <a:r>
              <a:t>Berätta personliga historier hur det kändes att vara i avdelningen.</a:t>
            </a:r>
          </a:p>
          <a:p>
            <a:r>
              <a:t>Förklara att åldersgränserna finns (internationellt beslut). Om man är för ung kan man delta WSJ31. Är man för gammal kan man söka för att vara IST:are eller ledare. </a:t>
            </a:r>
          </a:p>
          <a:p>
            <a:br/>
            <a:endParaRPr/>
          </a:p>
          <a:p>
            <a:pPr>
              <a:defRPr b="1"/>
            </a:pPr>
            <a:r>
              <a:t>Att tänka på</a:t>
            </a:r>
          </a:p>
          <a:p>
            <a:r>
              <a:t>Fokusera på trygghet och social gemenskap.</a:t>
            </a:r>
          </a:p>
          <a:p>
            <a:r>
              <a:t>Undvik att gå in på praktiska detaljer som packning ännu.</a:t>
            </a:r>
            <a:br/>
            <a:br/>
            <a:r>
              <a:t>På lägret får du kompisar från hela världen; </a:t>
            </a:r>
            <a:r>
              <a:rPr>
                <a:solidFill>
                  <a:srgbClr val="222222"/>
                </a:solidFill>
              </a:rPr>
              <a:t> du bor granne med 5 olika nationaliteter, du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träffar ytterligare 17 i kioskkön och över allt sitter scouter och swappar märken och samtal uppstår.  Det är mäktigt med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samlingarna vid invigning och avslutning när mer än 40 000 scouter har köat gåendes längs provisoriska vägar på ett lägerområde med flaggor och uppklädda i scoutskjortor. Det spelar inte så stor roll var WSJ hålls, det är mötena och upplevelserna på lägret som är det som betyder mest.</a:t>
            </a:r>
          </a:p>
          <a:p>
            <a:endParaRPr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Stödpunkter</a:t>
            </a:r>
          </a:p>
          <a:p>
            <a:r>
              <a:t>IST = vuxna scouter som gör lägret möjligt. </a:t>
            </a:r>
          </a:p>
          <a:p>
            <a:r>
              <a:t>Exempel på arbetsuppgifter: mat, logistik, media, sjukvård.</a:t>
            </a:r>
          </a:p>
          <a:p>
            <a:r>
              <a:t>Att vara IST = en chans att bidra och samtidigt få sin egen upplevelse.</a:t>
            </a:r>
          </a:p>
          <a:p>
            <a:r>
              <a:t>På lägret blir man tilldelad en internationell patrull. </a:t>
            </a:r>
          </a:p>
          <a:p>
            <a:endParaRPr/>
          </a:p>
          <a:p>
            <a:r>
              <a:t>Svenska IST tillhör den svenska kontingenten.</a:t>
            </a:r>
          </a:p>
          <a:p>
            <a:r>
              <a:t>IST kommer vara på lägret en dag tidigare, och en dag senare än deltagare och ledare.</a:t>
            </a:r>
            <a:br/>
            <a:endParaRPr/>
          </a:p>
          <a:p>
            <a:pPr>
              <a:defRPr b="1"/>
            </a:pPr>
            <a:r>
              <a:t>Att tänka på</a:t>
            </a:r>
          </a:p>
          <a:p>
            <a:r>
              <a:t>Gör det inspirerande, många föräldrar kan själva bli IST.</a:t>
            </a:r>
          </a:p>
          <a:p>
            <a:r>
              <a:t>Undvik att låta det låta som “bara jobb” – lyft den internationella gemenskapen.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Stödpunkter</a:t>
            </a:r>
          </a:p>
          <a:p>
            <a:r>
              <a:t>Ledarlag på fyra personer, ansvariga för 36 scouter.</a:t>
            </a:r>
          </a:p>
          <a:p>
            <a:r>
              <a:t>Leder förträffar, lär känna deltagarna och skapar trygghet.</a:t>
            </a:r>
          </a:p>
          <a:p>
            <a:r>
              <a:t>Kräver utbildning i Trygga Möten och Leda Scout.</a:t>
            </a:r>
          </a:p>
          <a:p>
            <a:br/>
            <a:endParaRPr/>
          </a:p>
          <a:p>
            <a:pPr>
              <a:defRPr b="1"/>
            </a:pPr>
            <a:r>
              <a:t>Att tänka på</a:t>
            </a:r>
          </a:p>
          <a:p>
            <a:r>
              <a:t>Lyft fram ledarnas roll som både pedagogisk och emotionell trygghet.</a:t>
            </a:r>
          </a:p>
          <a:p>
            <a:r>
              <a:t>Visa att det finns stöd ledarna är aldrig ensamma i besluten.</a:t>
            </a:r>
          </a:p>
          <a:p>
            <a:r>
              <a:t>Den svenska koningentledningen (CMT) stöttar ledarna i uppdraget. </a:t>
            </a:r>
            <a:br/>
            <a:br/>
            <a:r>
              <a:t>Citat från en som var ledare i SydKorea: </a:t>
            </a:r>
            <a:br/>
            <a:r>
              <a:rPr>
                <a:solidFill>
                  <a:srgbClr val="222222"/>
                </a:solidFill>
              </a:rPr>
              <a:t>När jag tänker efter var det att vara avdelningsledare precis samma sak som att vara ledare annars också. 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Fast på en annan plats, i en annan världsdel, i en annan kultur och i ett annat väder. Men det var allt det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vanliga, planera aktiviteter och förträffar, få patrullerna att fungera, tänka på mat och allergier, låta ungdomarna ta ansvar, lyssnande och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stödjande ledarskap, sjukvård, räkna in att alla var på samling…. ja jag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kan fortsätta med allt de alla känner igen sig i, i ledarskapet. Det var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också att lära känna 36 ungdomar jag aldrig träffat förut, samtalen med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dem, att förstå deras personligheter och att få skratta ihop med dem.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Det var en bra organisation och jag kände att det fanns alltid stöd.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Avdelningskontakterna var alltid nära till hands och klev in när vi behövde hjälp och stöttning, likaså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CMT i övrigt. Vår uppgift som avdelningsledare var tydlig och vi kunde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fokusera på vår avdelning för det var någon annan (CMT) som fokuserade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på andra saker. Vi hade inte dubbla roller som man ibland kan ha i en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kår ni vet, typ både ordförande och avdelningsledare Vi var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avdelningsledare. 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Jag fick hjälpa till att ge ungdomar chansen att knyta kontakt med</a:t>
            </a:r>
            <a:br>
              <a:rPr>
                <a:solidFill>
                  <a:srgbClr val="222222"/>
                </a:solidFill>
              </a:rPr>
            </a:br>
            <a:r>
              <a:rPr>
                <a:solidFill>
                  <a:srgbClr val="222222"/>
                </a:solidFill>
              </a:rPr>
              <a:t>ungdomar från andra länder, andra kulturer och få dem att utvecklas. 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12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 I VERSALER</a:t>
            </a:r>
          </a:p>
        </p:txBody>
      </p:sp>
      <p:sp>
        <p:nvSpPr>
          <p:cNvPr id="13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70363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UNDERTITEL I VERSALER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" name="Bildobjekt 11" descr="Bildobjekt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725" y="4959089"/>
            <a:ext cx="2022765" cy="160721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Platshållare för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524000" y="4305670"/>
            <a:ext cx="9144000" cy="387089"/>
          </a:xfrm>
          <a:prstGeom prst="rect">
            <a:avLst/>
          </a:prstGeom>
        </p:spPr>
        <p:txBody>
          <a:bodyPr/>
          <a:lstStyle>
            <a:lvl1pPr marL="0" indent="0" algn="ctr" defTabSz="768095">
              <a:spcBef>
                <a:spcPts val="800"/>
              </a:spcBef>
              <a:buSzTx/>
              <a:buFontTx/>
              <a:buNone/>
              <a:defRPr sz="1679">
                <a:solidFill>
                  <a:srgbClr val="4B2D0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EXTRATEXT I VERSALER</a:t>
            </a:r>
          </a:p>
        </p:txBody>
      </p:sp>
      <p:sp>
        <p:nvSpPr>
          <p:cNvPr id="1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Bildobjekt 3" descr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2940" y="136526"/>
            <a:ext cx="8507897" cy="159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LITEN TEXT I VERSALER"/>
          <p:cNvSpPr txBox="1">
            <a:spLocks noGrp="1"/>
          </p:cNvSpPr>
          <p:nvPr>
            <p:ph type="title" hasCustomPrompt="1"/>
          </p:nvPr>
        </p:nvSpPr>
        <p:spPr>
          <a:xfrm>
            <a:off x="487016" y="573848"/>
            <a:ext cx="6172201" cy="857388"/>
          </a:xfrm>
          <a:prstGeom prst="rect">
            <a:avLst/>
          </a:prstGeom>
        </p:spPr>
        <p:txBody>
          <a:bodyPr/>
          <a:lstStyle/>
          <a:p>
            <a:r>
              <a:t>LITEN TEXT I VERSALER</a:t>
            </a:r>
          </a:p>
        </p:txBody>
      </p:sp>
      <p:sp>
        <p:nvSpPr>
          <p:cNvPr id="117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839787" y="2166732"/>
            <a:ext cx="10515601" cy="4022932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18" name="Bildobjekt 10" descr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676" y="5458033"/>
            <a:ext cx="1394814" cy="1108266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ktangel 7"/>
          <p:cNvSpPr/>
          <p:nvPr/>
        </p:nvSpPr>
        <p:spPr>
          <a:xfrm>
            <a:off x="0" y="-2"/>
            <a:ext cx="6886938" cy="6858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127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476091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 I VERSALER</a:t>
            </a:r>
          </a:p>
        </p:txBody>
      </p:sp>
      <p:sp>
        <p:nvSpPr>
          <p:cNvPr id="128" name="Platshållare för bild 2"/>
          <p:cNvSpPr>
            <a:spLocks noGrp="1"/>
          </p:cNvSpPr>
          <p:nvPr>
            <p:ph type="pic" idx="21"/>
          </p:nvPr>
        </p:nvSpPr>
        <p:spPr>
          <a:xfrm>
            <a:off x="6886937" y="1"/>
            <a:ext cx="5305063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839787" y="2136912"/>
            <a:ext cx="4760914" cy="37320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1pPr>
            <a:lvl2pPr marL="0" indent="4572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2pPr>
            <a:lvl3pPr marL="0" indent="9144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3pPr>
            <a:lvl4pPr marL="0" indent="13716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4pPr>
            <a:lvl5pPr marL="0" indent="18288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30" name="Bildobjekt 11" descr="Bildobjekt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74" y="5446793"/>
            <a:ext cx="1385455" cy="110083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ktangel 7"/>
          <p:cNvSpPr/>
          <p:nvPr/>
        </p:nvSpPr>
        <p:spPr>
          <a:xfrm>
            <a:off x="0" y="-2"/>
            <a:ext cx="6886938" cy="6858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139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476091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 I VERSALER</a:t>
            </a:r>
          </a:p>
        </p:txBody>
      </p:sp>
      <p:sp>
        <p:nvSpPr>
          <p:cNvPr id="140" name="Platshållare för bild 2"/>
          <p:cNvSpPr>
            <a:spLocks noGrp="1"/>
          </p:cNvSpPr>
          <p:nvPr>
            <p:ph type="pic" idx="21"/>
          </p:nvPr>
        </p:nvSpPr>
        <p:spPr>
          <a:xfrm>
            <a:off x="6886937" y="1"/>
            <a:ext cx="5305063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839787" y="2136912"/>
            <a:ext cx="4760914" cy="37320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1pPr>
            <a:lvl2pPr marL="0" indent="4572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2pPr>
            <a:lvl3pPr marL="0" indent="9144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3pPr>
            <a:lvl4pPr marL="0" indent="13716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4pPr>
            <a:lvl5pPr marL="0" indent="18288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42" name="Bildobjekt 6" descr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72" y="5462947"/>
            <a:ext cx="1385456" cy="110083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ktangel 7"/>
          <p:cNvSpPr/>
          <p:nvPr/>
        </p:nvSpPr>
        <p:spPr>
          <a:xfrm>
            <a:off x="0" y="-2"/>
            <a:ext cx="6886938" cy="6858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151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476091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 I VERSALER</a:t>
            </a:r>
          </a:p>
        </p:txBody>
      </p:sp>
      <p:sp>
        <p:nvSpPr>
          <p:cNvPr id="152" name="Platshållare för bild 2"/>
          <p:cNvSpPr>
            <a:spLocks noGrp="1"/>
          </p:cNvSpPr>
          <p:nvPr>
            <p:ph type="pic" idx="21"/>
          </p:nvPr>
        </p:nvSpPr>
        <p:spPr>
          <a:xfrm>
            <a:off x="6886937" y="1"/>
            <a:ext cx="5305063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839787" y="2136912"/>
            <a:ext cx="4760914" cy="37320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1pPr>
            <a:lvl2pPr marL="0" indent="4572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2pPr>
            <a:lvl3pPr marL="0" indent="9144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3pPr>
            <a:lvl4pPr marL="0" indent="13716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4pPr>
            <a:lvl5pPr marL="0" indent="18288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54" name="Bildobjekt 4" descr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144" y="5446793"/>
            <a:ext cx="1385456" cy="110083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ktangel 7"/>
          <p:cNvSpPr/>
          <p:nvPr/>
        </p:nvSpPr>
        <p:spPr>
          <a:xfrm>
            <a:off x="0" y="-2"/>
            <a:ext cx="6886938" cy="6858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163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476091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 I VERSALER</a:t>
            </a:r>
          </a:p>
        </p:txBody>
      </p:sp>
      <p:sp>
        <p:nvSpPr>
          <p:cNvPr id="164" name="Platshållare för bild 2"/>
          <p:cNvSpPr>
            <a:spLocks noGrp="1"/>
          </p:cNvSpPr>
          <p:nvPr>
            <p:ph type="pic" idx="21"/>
          </p:nvPr>
        </p:nvSpPr>
        <p:spPr>
          <a:xfrm>
            <a:off x="6886937" y="1"/>
            <a:ext cx="5305063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839787" y="2136912"/>
            <a:ext cx="4760914" cy="37320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1pPr>
            <a:lvl2pPr marL="0" indent="4572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2pPr>
            <a:lvl3pPr marL="0" indent="9144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3pPr>
            <a:lvl4pPr marL="0" indent="13716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4pPr>
            <a:lvl5pPr marL="0" indent="18288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66" name="Bildobjekt 5" descr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144" y="5446793"/>
            <a:ext cx="1385456" cy="110083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ktangel 7"/>
          <p:cNvSpPr/>
          <p:nvPr/>
        </p:nvSpPr>
        <p:spPr>
          <a:xfrm>
            <a:off x="0" y="-2"/>
            <a:ext cx="6886938" cy="6858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175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476091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 I VERSALER</a:t>
            </a:r>
          </a:p>
        </p:txBody>
      </p:sp>
      <p:sp>
        <p:nvSpPr>
          <p:cNvPr id="176" name="Platshållare för bild 2"/>
          <p:cNvSpPr>
            <a:spLocks noGrp="1"/>
          </p:cNvSpPr>
          <p:nvPr>
            <p:ph type="pic" idx="21"/>
          </p:nvPr>
        </p:nvSpPr>
        <p:spPr>
          <a:xfrm>
            <a:off x="6886937" y="1"/>
            <a:ext cx="5305063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7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839787" y="2136912"/>
            <a:ext cx="4760914" cy="37320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1pPr>
            <a:lvl2pPr marL="0" indent="4572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2pPr>
            <a:lvl3pPr marL="0" indent="9144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3pPr>
            <a:lvl4pPr marL="0" indent="13716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4pPr>
            <a:lvl5pPr marL="0" indent="18288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78" name="Bildobjekt 4" descr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614" y="5443075"/>
            <a:ext cx="1394814" cy="110826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ktangel 5"/>
          <p:cNvSpPr/>
          <p:nvPr/>
        </p:nvSpPr>
        <p:spPr>
          <a:xfrm>
            <a:off x="5305061" y="0"/>
            <a:ext cx="6886939" cy="3429000"/>
          </a:xfrm>
          <a:prstGeom prst="rect">
            <a:avLst/>
          </a:prstGeom>
          <a:solidFill>
            <a:srgbClr val="643C1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187" name="Rektangel 7"/>
          <p:cNvSpPr/>
          <p:nvPr/>
        </p:nvSpPr>
        <p:spPr>
          <a:xfrm>
            <a:off x="5305061" y="3429000"/>
            <a:ext cx="6886939" cy="34290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188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6144850" y="457201"/>
            <a:ext cx="4760913" cy="16002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 I VERSALER</a:t>
            </a:r>
          </a:p>
        </p:txBody>
      </p:sp>
      <p:sp>
        <p:nvSpPr>
          <p:cNvPr id="189" name="Platshållare för bild 2"/>
          <p:cNvSpPr>
            <a:spLocks noGrp="1"/>
          </p:cNvSpPr>
          <p:nvPr>
            <p:ph type="pic" idx="21"/>
          </p:nvPr>
        </p:nvSpPr>
        <p:spPr>
          <a:xfrm>
            <a:off x="0" y="0"/>
            <a:ext cx="5305062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144850" y="2136914"/>
            <a:ext cx="4760913" cy="98542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1pPr>
            <a:lvl2pPr marL="0" indent="4572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2pPr>
            <a:lvl3pPr marL="0" indent="9144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3pPr>
            <a:lvl4pPr marL="0" indent="13716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4pPr>
            <a:lvl5pPr marL="0" indent="18288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91" name="Platshållare för text 3"/>
          <p:cNvSpPr>
            <a:spLocks noGrp="1"/>
          </p:cNvSpPr>
          <p:nvPr>
            <p:ph type="body" sz="quarter" idx="22"/>
          </p:nvPr>
        </p:nvSpPr>
        <p:spPr>
          <a:xfrm>
            <a:off x="6144850" y="3735656"/>
            <a:ext cx="4760913" cy="17298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pic>
        <p:nvPicPr>
          <p:cNvPr id="192" name="Bildobjekt 8" descr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035" y="5465469"/>
            <a:ext cx="1385455" cy="110083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ktangel 5"/>
          <p:cNvSpPr/>
          <p:nvPr/>
        </p:nvSpPr>
        <p:spPr>
          <a:xfrm>
            <a:off x="5305061" y="0"/>
            <a:ext cx="6886939" cy="3429000"/>
          </a:xfrm>
          <a:prstGeom prst="rect">
            <a:avLst/>
          </a:prstGeom>
          <a:solidFill>
            <a:srgbClr val="5362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201" name="Rektangel 7"/>
          <p:cNvSpPr/>
          <p:nvPr/>
        </p:nvSpPr>
        <p:spPr>
          <a:xfrm>
            <a:off x="5305061" y="3429000"/>
            <a:ext cx="6886939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202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6144850" y="457201"/>
            <a:ext cx="4760913" cy="16002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 I VERSALER</a:t>
            </a:r>
          </a:p>
        </p:txBody>
      </p:sp>
      <p:sp>
        <p:nvSpPr>
          <p:cNvPr id="203" name="Platshållare för bild 2"/>
          <p:cNvSpPr>
            <a:spLocks noGrp="1"/>
          </p:cNvSpPr>
          <p:nvPr>
            <p:ph type="pic" idx="21"/>
          </p:nvPr>
        </p:nvSpPr>
        <p:spPr>
          <a:xfrm>
            <a:off x="0" y="0"/>
            <a:ext cx="5305062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4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144850" y="2136914"/>
            <a:ext cx="4760913" cy="98542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1pPr>
            <a:lvl2pPr marL="0" indent="4572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2pPr>
            <a:lvl3pPr marL="0" indent="9144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3pPr>
            <a:lvl4pPr marL="0" indent="13716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4pPr>
            <a:lvl5pPr marL="0" indent="18288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05" name="Platshållare för text 3"/>
          <p:cNvSpPr>
            <a:spLocks noGrp="1"/>
          </p:cNvSpPr>
          <p:nvPr>
            <p:ph type="body" sz="quarter" idx="22"/>
          </p:nvPr>
        </p:nvSpPr>
        <p:spPr>
          <a:xfrm>
            <a:off x="6144850" y="3735656"/>
            <a:ext cx="4760913" cy="17298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pic>
        <p:nvPicPr>
          <p:cNvPr id="206" name="Bildobjekt 4" descr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035" y="5465469"/>
            <a:ext cx="1385456" cy="110083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ktangel 5"/>
          <p:cNvSpPr/>
          <p:nvPr/>
        </p:nvSpPr>
        <p:spPr>
          <a:xfrm>
            <a:off x="5305061" y="0"/>
            <a:ext cx="6886939" cy="3429000"/>
          </a:xfrm>
          <a:prstGeom prst="rect">
            <a:avLst/>
          </a:prstGeom>
          <a:solidFill>
            <a:srgbClr val="1F516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215" name="Rektangel 7"/>
          <p:cNvSpPr/>
          <p:nvPr/>
        </p:nvSpPr>
        <p:spPr>
          <a:xfrm>
            <a:off x="5305061" y="3429000"/>
            <a:ext cx="6886939" cy="3429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216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6144850" y="457201"/>
            <a:ext cx="4760913" cy="16002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 I VERSALER</a:t>
            </a:r>
          </a:p>
        </p:txBody>
      </p:sp>
      <p:sp>
        <p:nvSpPr>
          <p:cNvPr id="217" name="Platshållare för bild 2"/>
          <p:cNvSpPr>
            <a:spLocks noGrp="1"/>
          </p:cNvSpPr>
          <p:nvPr>
            <p:ph type="pic" idx="21"/>
          </p:nvPr>
        </p:nvSpPr>
        <p:spPr>
          <a:xfrm>
            <a:off x="0" y="0"/>
            <a:ext cx="5305062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8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144850" y="2136914"/>
            <a:ext cx="4760913" cy="98542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1pPr>
            <a:lvl2pPr marL="0" indent="4572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2pPr>
            <a:lvl3pPr marL="0" indent="9144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3pPr>
            <a:lvl4pPr marL="0" indent="13716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4pPr>
            <a:lvl5pPr marL="0" indent="18288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19" name="Platshållare för text 3"/>
          <p:cNvSpPr>
            <a:spLocks noGrp="1"/>
          </p:cNvSpPr>
          <p:nvPr>
            <p:ph type="body" sz="quarter" idx="22"/>
          </p:nvPr>
        </p:nvSpPr>
        <p:spPr>
          <a:xfrm>
            <a:off x="6144850" y="3735656"/>
            <a:ext cx="4760913" cy="17298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pic>
        <p:nvPicPr>
          <p:cNvPr id="220" name="Bildobjekt 8" descr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206" y="5465467"/>
            <a:ext cx="1385456" cy="110083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ktangel 5"/>
          <p:cNvSpPr/>
          <p:nvPr/>
        </p:nvSpPr>
        <p:spPr>
          <a:xfrm>
            <a:off x="5305061" y="0"/>
            <a:ext cx="6886939" cy="3429000"/>
          </a:xfrm>
          <a:prstGeom prst="rect">
            <a:avLst/>
          </a:prstGeom>
          <a:solidFill>
            <a:srgbClr val="EFAF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229" name="Rektangel 7"/>
          <p:cNvSpPr/>
          <p:nvPr/>
        </p:nvSpPr>
        <p:spPr>
          <a:xfrm>
            <a:off x="5305061" y="3429000"/>
            <a:ext cx="6886939" cy="3429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230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6144850" y="457201"/>
            <a:ext cx="4760913" cy="16002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 I VERSALER</a:t>
            </a:r>
          </a:p>
        </p:txBody>
      </p:sp>
      <p:sp>
        <p:nvSpPr>
          <p:cNvPr id="231" name="Platshållare för bild 2"/>
          <p:cNvSpPr>
            <a:spLocks noGrp="1"/>
          </p:cNvSpPr>
          <p:nvPr>
            <p:ph type="pic" idx="21"/>
          </p:nvPr>
        </p:nvSpPr>
        <p:spPr>
          <a:xfrm>
            <a:off x="0" y="0"/>
            <a:ext cx="5305062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144850" y="2136914"/>
            <a:ext cx="4760913" cy="98542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1pPr>
            <a:lvl2pPr marL="0" indent="4572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2pPr>
            <a:lvl3pPr marL="0" indent="9144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3pPr>
            <a:lvl4pPr marL="0" indent="13716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4pPr>
            <a:lvl5pPr marL="0" indent="18288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3" name="Platshållare för text 3"/>
          <p:cNvSpPr>
            <a:spLocks noGrp="1"/>
          </p:cNvSpPr>
          <p:nvPr>
            <p:ph type="body" sz="quarter" idx="22"/>
          </p:nvPr>
        </p:nvSpPr>
        <p:spPr>
          <a:xfrm>
            <a:off x="6144850" y="3735656"/>
            <a:ext cx="4760913" cy="17298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pic>
        <p:nvPicPr>
          <p:cNvPr id="234" name="Bildobjekt 4" descr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035" y="5465467"/>
            <a:ext cx="1385456" cy="110083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24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 I VERSALER</a:t>
            </a:r>
          </a:p>
        </p:txBody>
      </p:sp>
      <p:sp>
        <p:nvSpPr>
          <p:cNvPr id="25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70363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UNDERTITEL I VERSALER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Platshållare för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524000" y="4305670"/>
            <a:ext cx="9144000" cy="387089"/>
          </a:xfrm>
          <a:prstGeom prst="rect">
            <a:avLst/>
          </a:prstGeom>
        </p:spPr>
        <p:txBody>
          <a:bodyPr/>
          <a:lstStyle>
            <a:lvl1pPr marL="0" indent="0" algn="ctr" defTabSz="768095">
              <a:spcBef>
                <a:spcPts val="800"/>
              </a:spcBef>
              <a:buSzTx/>
              <a:buFontTx/>
              <a:buNone/>
              <a:defRPr sz="1679">
                <a:solidFill>
                  <a:srgbClr val="3B451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EXTRATEXT I VERSALER</a:t>
            </a:r>
          </a:p>
        </p:txBody>
      </p:sp>
      <p:pic>
        <p:nvPicPr>
          <p:cNvPr id="27" name="Bildobjekt 11" descr="Bildobjekt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725" y="4959086"/>
            <a:ext cx="2022766" cy="160721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ktangel 5"/>
          <p:cNvSpPr/>
          <p:nvPr/>
        </p:nvSpPr>
        <p:spPr>
          <a:xfrm>
            <a:off x="5305061" y="0"/>
            <a:ext cx="6886939" cy="3429000"/>
          </a:xfrm>
          <a:prstGeom prst="rect">
            <a:avLst/>
          </a:prstGeom>
          <a:solidFill>
            <a:srgbClr val="9A371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243" name="Rektangel 7"/>
          <p:cNvSpPr/>
          <p:nvPr/>
        </p:nvSpPr>
        <p:spPr>
          <a:xfrm>
            <a:off x="5305061" y="3429000"/>
            <a:ext cx="6886939" cy="3429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244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6144850" y="457201"/>
            <a:ext cx="4760913" cy="16002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 I VERSALER</a:t>
            </a:r>
          </a:p>
        </p:txBody>
      </p:sp>
      <p:sp>
        <p:nvSpPr>
          <p:cNvPr id="245" name="Platshållare för bild 2"/>
          <p:cNvSpPr>
            <a:spLocks noGrp="1"/>
          </p:cNvSpPr>
          <p:nvPr>
            <p:ph type="pic" idx="21"/>
          </p:nvPr>
        </p:nvSpPr>
        <p:spPr>
          <a:xfrm>
            <a:off x="0" y="0"/>
            <a:ext cx="5305062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144850" y="2136914"/>
            <a:ext cx="4760913" cy="98542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1pPr>
            <a:lvl2pPr marL="0" indent="4572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2pPr>
            <a:lvl3pPr marL="0" indent="9144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3pPr>
            <a:lvl4pPr marL="0" indent="13716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4pPr>
            <a:lvl5pPr marL="0" indent="182880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247" name="Bildobjekt 4" descr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676" y="5443077"/>
            <a:ext cx="1394814" cy="1108266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Platshållare för text 3"/>
          <p:cNvSpPr>
            <a:spLocks noGrp="1"/>
          </p:cNvSpPr>
          <p:nvPr>
            <p:ph type="body" sz="quarter" idx="22"/>
          </p:nvPr>
        </p:nvSpPr>
        <p:spPr>
          <a:xfrm>
            <a:off x="6144850" y="3735656"/>
            <a:ext cx="4760913" cy="17298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2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Bildobjekt 9" descr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5" y="1505527"/>
            <a:ext cx="11788890" cy="330359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 I VERSALER</a:t>
            </a:r>
          </a:p>
        </p:txBody>
      </p:sp>
      <p:sp>
        <p:nvSpPr>
          <p:cNvPr id="258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UNDERTITEL I VERSALER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Bildobjekt 10" descr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035" y="5465469"/>
            <a:ext cx="1385455" cy="110083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Bildobjekt 4" descr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5" y="1501562"/>
            <a:ext cx="11788890" cy="330359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 I VERSALER</a:t>
            </a:r>
          </a:p>
        </p:txBody>
      </p:sp>
      <p:sp>
        <p:nvSpPr>
          <p:cNvPr id="269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UNDERTITEL I VERSALER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70" name="Bildobjekt 5" descr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035" y="5465469"/>
            <a:ext cx="1385456" cy="110083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Bildobjekt 5" descr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5" y="1501562"/>
            <a:ext cx="11788887" cy="330359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1524000" y="1214437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 I VERSALER</a:t>
            </a:r>
          </a:p>
        </p:txBody>
      </p:sp>
      <p:sp>
        <p:nvSpPr>
          <p:cNvPr id="280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UNDERTITEL I VERSALER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1" name="Bildobjekt 6" descr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206" y="5465467"/>
            <a:ext cx="1385456" cy="1100831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Bildobjekt 4" descr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5" y="1501562"/>
            <a:ext cx="11788887" cy="3303590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1524000" y="1214437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 I VERSALER</a:t>
            </a:r>
          </a:p>
        </p:txBody>
      </p:sp>
      <p:sp>
        <p:nvSpPr>
          <p:cNvPr id="291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UNDERTITEL I VERSALER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92" name="Bildobjekt 6" descr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035" y="5465467"/>
            <a:ext cx="1385456" cy="110083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Bildobjekt 5" descr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5" y="1501562"/>
            <a:ext cx="11788887" cy="3303590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1524000" y="1214437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 I VERSALER</a:t>
            </a:r>
          </a:p>
        </p:txBody>
      </p:sp>
      <p:sp>
        <p:nvSpPr>
          <p:cNvPr id="302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UNDERTITEL I VERSALER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03" name="Bildobjekt 6" descr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676" y="5458033"/>
            <a:ext cx="1394814" cy="1108266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tshållare för bild 1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2" name="Platshållare för bild 22"/>
          <p:cNvSpPr>
            <a:spLocks noGrp="1"/>
          </p:cNvSpPr>
          <p:nvPr>
            <p:ph type="pic" sz="quarter" idx="22"/>
          </p:nvPr>
        </p:nvSpPr>
        <p:spPr>
          <a:xfrm>
            <a:off x="10464076" y="5458031"/>
            <a:ext cx="1395414" cy="11082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3" name="Platshållare för bild 20"/>
          <p:cNvSpPr>
            <a:spLocks noGrp="1"/>
          </p:cNvSpPr>
          <p:nvPr>
            <p:ph type="pic" sz="half" idx="23"/>
          </p:nvPr>
        </p:nvSpPr>
        <p:spPr>
          <a:xfrm>
            <a:off x="-3675530" y="4929745"/>
            <a:ext cx="10753899" cy="16367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4" name="LITEN TEXT I VERSALER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LITEN TEXT I VERSALER</a:t>
            </a:r>
          </a:p>
        </p:txBody>
      </p:sp>
      <p:sp>
        <p:nvSpPr>
          <p:cNvPr id="31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tshållare för bild 1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3" name="Platshållare för bild 22"/>
          <p:cNvSpPr>
            <a:spLocks noGrp="1"/>
          </p:cNvSpPr>
          <p:nvPr>
            <p:ph type="pic" sz="quarter" idx="22"/>
          </p:nvPr>
        </p:nvSpPr>
        <p:spPr>
          <a:xfrm>
            <a:off x="10464076" y="5458031"/>
            <a:ext cx="1395414" cy="11082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4" name="Platshållare för bild 20"/>
          <p:cNvSpPr>
            <a:spLocks noGrp="1"/>
          </p:cNvSpPr>
          <p:nvPr>
            <p:ph type="pic" sz="half" idx="23"/>
          </p:nvPr>
        </p:nvSpPr>
        <p:spPr>
          <a:xfrm>
            <a:off x="-3675530" y="4929745"/>
            <a:ext cx="10753899" cy="16367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5" name="LITEN TEXT I VERSALER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LITEN TEXT I VERSALER</a:t>
            </a:r>
          </a:p>
        </p:txBody>
      </p:sp>
      <p:sp>
        <p:nvSpPr>
          <p:cNvPr id="32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tshållare för bild 1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4" name="Platshållare för bild 22"/>
          <p:cNvSpPr>
            <a:spLocks noGrp="1"/>
          </p:cNvSpPr>
          <p:nvPr>
            <p:ph type="pic" sz="quarter" idx="22"/>
          </p:nvPr>
        </p:nvSpPr>
        <p:spPr>
          <a:xfrm>
            <a:off x="10464076" y="5458031"/>
            <a:ext cx="1395414" cy="11082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5" name="Platshållare för bild 20"/>
          <p:cNvSpPr>
            <a:spLocks noGrp="1"/>
          </p:cNvSpPr>
          <p:nvPr>
            <p:ph type="pic" sz="half" idx="23"/>
          </p:nvPr>
        </p:nvSpPr>
        <p:spPr>
          <a:xfrm>
            <a:off x="-3675530" y="4929745"/>
            <a:ext cx="10753899" cy="16367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6" name="LITEN TEXT I VERSALER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LITEN TEXT I VERSALER</a:t>
            </a:r>
          </a:p>
        </p:txBody>
      </p:sp>
      <p:sp>
        <p:nvSpPr>
          <p:cNvPr id="33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tshållare för bild 1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5" name="Platshållare för bild 22"/>
          <p:cNvSpPr>
            <a:spLocks noGrp="1"/>
          </p:cNvSpPr>
          <p:nvPr>
            <p:ph type="pic" sz="quarter" idx="22"/>
          </p:nvPr>
        </p:nvSpPr>
        <p:spPr>
          <a:xfrm>
            <a:off x="10464076" y="5458031"/>
            <a:ext cx="1395414" cy="11082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6" name="Platshållare för bild 20"/>
          <p:cNvSpPr>
            <a:spLocks noGrp="1"/>
          </p:cNvSpPr>
          <p:nvPr>
            <p:ph type="pic" sz="half" idx="23"/>
          </p:nvPr>
        </p:nvSpPr>
        <p:spPr>
          <a:xfrm>
            <a:off x="-3675530" y="4929745"/>
            <a:ext cx="10753899" cy="16367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7" name="LITEN TEXT I VERSALER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LITEN TEXT I VERSALER</a:t>
            </a:r>
          </a:p>
        </p:txBody>
      </p:sp>
      <p:sp>
        <p:nvSpPr>
          <p:cNvPr id="34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36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 I VERSALER</a:t>
            </a:r>
          </a:p>
        </p:txBody>
      </p:sp>
      <p:sp>
        <p:nvSpPr>
          <p:cNvPr id="37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70363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UNDERTITEL I VERSALER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" name="Platshållare för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524000" y="4305670"/>
            <a:ext cx="9144000" cy="387089"/>
          </a:xfrm>
          <a:prstGeom prst="rect">
            <a:avLst/>
          </a:prstGeom>
        </p:spPr>
        <p:txBody>
          <a:bodyPr/>
          <a:lstStyle>
            <a:lvl1pPr marL="0" indent="0" algn="ctr" defTabSz="768095">
              <a:spcBef>
                <a:spcPts val="800"/>
              </a:spcBef>
              <a:buSzTx/>
              <a:buFontTx/>
              <a:buNone/>
              <a:defRPr sz="1679">
                <a:solidFill>
                  <a:srgbClr val="15394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EXTRATEXT I VERSALER</a:t>
            </a:r>
          </a:p>
        </p:txBody>
      </p:sp>
      <p:pic>
        <p:nvPicPr>
          <p:cNvPr id="39" name="Bildobjekt 6" descr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725" y="4959086"/>
            <a:ext cx="2022765" cy="160721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tshållare för bild 1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6" name="Platshållare för bild 22"/>
          <p:cNvSpPr>
            <a:spLocks noGrp="1"/>
          </p:cNvSpPr>
          <p:nvPr>
            <p:ph type="pic" sz="quarter" idx="22"/>
          </p:nvPr>
        </p:nvSpPr>
        <p:spPr>
          <a:xfrm>
            <a:off x="10464076" y="5458031"/>
            <a:ext cx="1395414" cy="11082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7" name="Platshållare för bild 20"/>
          <p:cNvSpPr>
            <a:spLocks noGrp="1"/>
          </p:cNvSpPr>
          <p:nvPr>
            <p:ph type="pic" sz="half" idx="23"/>
          </p:nvPr>
        </p:nvSpPr>
        <p:spPr>
          <a:xfrm>
            <a:off x="-3675530" y="4929745"/>
            <a:ext cx="10753899" cy="16367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8" name="LITEN TEXT I VERSALER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LITEN TEXT I VERSALER</a:t>
            </a:r>
          </a:p>
        </p:txBody>
      </p:sp>
      <p:sp>
        <p:nvSpPr>
          <p:cNvPr id="3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48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 I VERSALER</a:t>
            </a:r>
          </a:p>
        </p:txBody>
      </p:sp>
      <p:sp>
        <p:nvSpPr>
          <p:cNvPr id="49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70363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UNDERTITEL I VERSALER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0" name="Platshållare för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524000" y="4305670"/>
            <a:ext cx="9144000" cy="387089"/>
          </a:xfrm>
          <a:prstGeom prst="rect">
            <a:avLst/>
          </a:prstGeom>
        </p:spPr>
        <p:txBody>
          <a:bodyPr/>
          <a:lstStyle>
            <a:lvl1pPr marL="0" indent="0" algn="ctr" defTabSz="768095">
              <a:spcBef>
                <a:spcPts val="800"/>
              </a:spcBef>
              <a:buSzTx/>
              <a:buFontTx/>
              <a:buNone/>
              <a:defRPr sz="1679">
                <a:solidFill>
                  <a:srgbClr val="88670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EXTRATEXT I VERSALER</a:t>
            </a:r>
          </a:p>
        </p:txBody>
      </p:sp>
      <p:pic>
        <p:nvPicPr>
          <p:cNvPr id="51" name="Bildobjekt 6" descr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725" y="4959088"/>
            <a:ext cx="2022765" cy="160721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</p:txBody>
      </p:sp>
      <p:sp>
        <p:nvSpPr>
          <p:cNvPr id="60" name="TITEL I VERSALER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 I VERSALER</a:t>
            </a:r>
          </a:p>
        </p:txBody>
      </p:sp>
      <p:sp>
        <p:nvSpPr>
          <p:cNvPr id="61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70363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chemeClr val="accent6">
                    <a:hueOff val="-10800000"/>
                    <a:satOff val="-100001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UNDERTITEL I VERSALER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Platshållare för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524000" y="4305670"/>
            <a:ext cx="9144000" cy="387089"/>
          </a:xfrm>
          <a:prstGeom prst="rect">
            <a:avLst/>
          </a:prstGeom>
        </p:spPr>
        <p:txBody>
          <a:bodyPr/>
          <a:lstStyle>
            <a:lvl1pPr marL="0" indent="0" algn="ctr" defTabSz="768095">
              <a:spcBef>
                <a:spcPts val="800"/>
              </a:spcBef>
              <a:buSzTx/>
              <a:buFontTx/>
              <a:buNone/>
              <a:defRPr sz="1679">
                <a:solidFill>
                  <a:srgbClr val="67230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EXTRATEXT I VERSALER</a:t>
            </a:r>
          </a:p>
        </p:txBody>
      </p:sp>
      <p:pic>
        <p:nvPicPr>
          <p:cNvPr id="63" name="Bildobjekt 11" descr="Bildobjekt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725" y="4959086"/>
            <a:ext cx="2022765" cy="1607212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Bildobjekt 3" descr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2941" y="136526"/>
            <a:ext cx="8507898" cy="1592884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LITEN TEXT I VERSALER"/>
          <p:cNvSpPr txBox="1">
            <a:spLocks noGrp="1"/>
          </p:cNvSpPr>
          <p:nvPr>
            <p:ph type="title" hasCustomPrompt="1"/>
          </p:nvPr>
        </p:nvSpPr>
        <p:spPr>
          <a:xfrm>
            <a:off x="487016" y="573848"/>
            <a:ext cx="6172201" cy="857388"/>
          </a:xfrm>
          <a:prstGeom prst="rect">
            <a:avLst/>
          </a:prstGeom>
        </p:spPr>
        <p:txBody>
          <a:bodyPr/>
          <a:lstStyle/>
          <a:p>
            <a:r>
              <a:t>LITEN TEXT I VERSALER</a:t>
            </a:r>
          </a:p>
        </p:txBody>
      </p:sp>
      <p:sp>
        <p:nvSpPr>
          <p:cNvPr id="7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839787" y="2166732"/>
            <a:ext cx="10515601" cy="4022932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74" name="Bildobjekt 4" descr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035" y="5465469"/>
            <a:ext cx="1385455" cy="110083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Bildobjekt 4" descr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2941" y="146464"/>
            <a:ext cx="8507898" cy="1592887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LITEN TEXT I VERSALER"/>
          <p:cNvSpPr txBox="1">
            <a:spLocks noGrp="1"/>
          </p:cNvSpPr>
          <p:nvPr>
            <p:ph type="title" hasCustomPrompt="1"/>
          </p:nvPr>
        </p:nvSpPr>
        <p:spPr>
          <a:xfrm>
            <a:off x="487016" y="573848"/>
            <a:ext cx="6172201" cy="857388"/>
          </a:xfrm>
          <a:prstGeom prst="rect">
            <a:avLst/>
          </a:prstGeom>
        </p:spPr>
        <p:txBody>
          <a:bodyPr/>
          <a:lstStyle/>
          <a:p>
            <a:r>
              <a:t>LITEN TEXT I VERSALER</a:t>
            </a:r>
          </a:p>
        </p:txBody>
      </p:sp>
      <p:sp>
        <p:nvSpPr>
          <p:cNvPr id="8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839787" y="2166732"/>
            <a:ext cx="10515601" cy="4022932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85" name="Bildobjekt 10" descr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035" y="5465469"/>
            <a:ext cx="1385456" cy="110083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Bildobjekt 6" descr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2940" y="136526"/>
            <a:ext cx="8507897" cy="1592884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LITEN TEXT I VERSALER"/>
          <p:cNvSpPr txBox="1">
            <a:spLocks noGrp="1"/>
          </p:cNvSpPr>
          <p:nvPr>
            <p:ph type="title" hasCustomPrompt="1"/>
          </p:nvPr>
        </p:nvSpPr>
        <p:spPr>
          <a:xfrm>
            <a:off x="487016" y="573848"/>
            <a:ext cx="6172201" cy="857388"/>
          </a:xfrm>
          <a:prstGeom prst="rect">
            <a:avLst/>
          </a:prstGeom>
        </p:spPr>
        <p:txBody>
          <a:bodyPr/>
          <a:lstStyle/>
          <a:p>
            <a:r>
              <a:t>LITEN TEXT I VERSALER</a:t>
            </a:r>
          </a:p>
        </p:txBody>
      </p:sp>
      <p:sp>
        <p:nvSpPr>
          <p:cNvPr id="95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839787" y="2166732"/>
            <a:ext cx="10515601" cy="4022932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96" name="Bildobjekt 17" descr="Bildobjekt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206" y="5465467"/>
            <a:ext cx="1385456" cy="110083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Bildobjekt 3" descr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2940" y="136526"/>
            <a:ext cx="8507897" cy="159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LITEN TEXT I VERSALER"/>
          <p:cNvSpPr txBox="1">
            <a:spLocks noGrp="1"/>
          </p:cNvSpPr>
          <p:nvPr>
            <p:ph type="title" hasCustomPrompt="1"/>
          </p:nvPr>
        </p:nvSpPr>
        <p:spPr>
          <a:xfrm>
            <a:off x="487016" y="573848"/>
            <a:ext cx="6172201" cy="857388"/>
          </a:xfrm>
          <a:prstGeom prst="rect">
            <a:avLst/>
          </a:prstGeom>
        </p:spPr>
        <p:txBody>
          <a:bodyPr/>
          <a:lstStyle/>
          <a:p>
            <a:r>
              <a:t>LITEN TEXT I VERSALER</a:t>
            </a:r>
          </a:p>
        </p:txBody>
      </p:sp>
      <p:sp>
        <p:nvSpPr>
          <p:cNvPr id="10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839787" y="2166732"/>
            <a:ext cx="10515601" cy="4022932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07" name="Bildobjekt 10" descr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035" y="5465467"/>
            <a:ext cx="1385456" cy="110083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hueOff val="-10800000"/>
            <a:satOff val="-1000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TEN TEXT I VERSALER"/>
          <p:cNvSpPr txBox="1">
            <a:spLocks noGrp="1"/>
          </p:cNvSpPr>
          <p:nvPr>
            <p:ph type="title" hasCustomPrompt="1"/>
          </p:nvPr>
        </p:nvSpPr>
        <p:spPr>
          <a:xfrm>
            <a:off x="294511" y="5367227"/>
            <a:ext cx="6172201" cy="85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LITEN TEXT I VERSALER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6">
              <a:hueOff val="-10800000"/>
              <a:satOff val="-100001"/>
            </a:schemeClr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6">
              <a:hueOff val="-10800000"/>
              <a:satOff val="-100001"/>
            </a:schemeClr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6">
              <a:hueOff val="-10800000"/>
              <a:satOff val="-100001"/>
            </a:schemeClr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6">
              <a:hueOff val="-10800000"/>
              <a:satOff val="-100001"/>
            </a:schemeClr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6">
              <a:hueOff val="-10800000"/>
              <a:satOff val="-100001"/>
            </a:schemeClr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6">
              <a:hueOff val="-10800000"/>
              <a:satOff val="-100001"/>
            </a:schemeClr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6">
              <a:hueOff val="-10800000"/>
              <a:satOff val="-100001"/>
            </a:schemeClr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6">
              <a:hueOff val="-10800000"/>
              <a:satOff val="-100001"/>
            </a:schemeClr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6">
              <a:hueOff val="-10800000"/>
              <a:satOff val="-100001"/>
            </a:schemeClr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Libre Franklin Thin Regular"/>
          <a:ea typeface="Libre Franklin Thin Regular"/>
          <a:cs typeface="Libre Franklin Thin Regular"/>
          <a:sym typeface="Libre Franklin Thin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Libre Franklin Thin Regular"/>
          <a:ea typeface="Libre Franklin Thin Regular"/>
          <a:cs typeface="Libre Franklin Thin Regular"/>
          <a:sym typeface="Libre Franklin Thin Regular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Libre Franklin Thin Regular"/>
          <a:ea typeface="Libre Franklin Thin Regular"/>
          <a:cs typeface="Libre Franklin Thin Regular"/>
          <a:sym typeface="Libre Franklin Thin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Libre Franklin Thin Regular"/>
          <a:ea typeface="Libre Franklin Thin Regular"/>
          <a:cs typeface="Libre Franklin Thin Regular"/>
          <a:sym typeface="Libre Franklin Thin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Libre Franklin Thin Regular"/>
          <a:ea typeface="Libre Franklin Thin Regular"/>
          <a:cs typeface="Libre Franklin Thin Regular"/>
          <a:sym typeface="Libre Franklin Thin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Libre Franklin Thin Regular"/>
          <a:ea typeface="Libre Franklin Thin Regular"/>
          <a:cs typeface="Libre Franklin Thin Regular"/>
          <a:sym typeface="Libre Franklin Thin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Libre Franklin Thin Regular"/>
          <a:ea typeface="Libre Franklin Thin Regular"/>
          <a:cs typeface="Libre Franklin Thin Regular"/>
          <a:sym typeface="Libre Franklin Thin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Libre Franklin Thin Regular"/>
          <a:ea typeface="Libre Franklin Thin Regular"/>
          <a:cs typeface="Libre Franklin Thin Regular"/>
          <a:sym typeface="Libre Franklin Thin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Libre Franklin Thin Regular"/>
          <a:ea typeface="Libre Franklin Thin Regular"/>
          <a:cs typeface="Libre Franklin Thin Regular"/>
          <a:sym typeface="Libre Franklin Thin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ubrik 1"/>
          <p:cNvSpPr txBox="1">
            <a:spLocks noGrp="1"/>
          </p:cNvSpPr>
          <p:nvPr>
            <p:ph type="ctrTitle"/>
          </p:nvPr>
        </p:nvSpPr>
        <p:spPr>
          <a:xfrm>
            <a:off x="1524000" y="309563"/>
            <a:ext cx="9144000" cy="2387601"/>
          </a:xfrm>
          <a:prstGeom prst="rect">
            <a:avLst/>
          </a:prstGeom>
        </p:spPr>
        <p:txBody>
          <a:bodyPr/>
          <a:lstStyle/>
          <a:p>
            <a:r>
              <a:t>HEJ LEDARE!</a:t>
            </a:r>
            <a:br/>
            <a:r>
              <a:t> </a:t>
            </a:r>
            <a:r>
              <a:rPr sz="4000"/>
              <a:t>(RADERA DENNA SLIDE)</a:t>
            </a:r>
          </a:p>
        </p:txBody>
      </p:sp>
      <p:sp>
        <p:nvSpPr>
          <p:cNvPr id="369" name="Underrubrik 2"/>
          <p:cNvSpPr txBox="1">
            <a:spLocks noGrp="1"/>
          </p:cNvSpPr>
          <p:nvPr>
            <p:ph type="subTitle" sz="half" idx="1"/>
          </p:nvPr>
        </p:nvSpPr>
        <p:spPr>
          <a:xfrm>
            <a:off x="1524000" y="3602037"/>
            <a:ext cx="9144000" cy="2074862"/>
          </a:xfrm>
          <a:prstGeom prst="rect">
            <a:avLst/>
          </a:prstGeom>
        </p:spPr>
        <p:txBody>
          <a:bodyPr/>
          <a:lstStyle/>
          <a:p>
            <a:pPr defTabSz="813816">
              <a:spcBef>
                <a:spcPts val="800"/>
              </a:spcBef>
              <a:defRPr sz="2136"/>
            </a:pPr>
            <a:r>
              <a:t>ANVÄND DENNA PRESENTATIONEN PÅ ERT WSJ-INFOMÖTE. </a:t>
            </a:r>
          </a:p>
          <a:p>
            <a:pPr defTabSz="813816">
              <a:spcBef>
                <a:spcPts val="800"/>
              </a:spcBef>
              <a:defRPr sz="2136"/>
            </a:pPr>
            <a:r>
              <a:t>I ANTECKNINGAR PÅ SLIDES HITTAR DU STÖDPUNKTER FÖR ATT HÅLLA I PRESENATIONEN. UNDER FRÅGOR-SLIDEN HITTAR DU ÄVEN SVAR PÅ FRÅGOR SOM KAN DYKA UPP.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ubrik 1"/>
          <p:cNvSpPr txBox="1">
            <a:spLocks noGrp="1"/>
          </p:cNvSpPr>
          <p:nvPr>
            <p:ph type="title"/>
          </p:nvPr>
        </p:nvSpPr>
        <p:spPr>
          <a:xfrm>
            <a:off x="6144850" y="457201"/>
            <a:ext cx="4760913" cy="1600201"/>
          </a:xfrm>
          <a:prstGeom prst="rect">
            <a:avLst/>
          </a:prstGeom>
        </p:spPr>
        <p:txBody>
          <a:bodyPr/>
          <a:lstStyle/>
          <a:p>
            <a:r>
              <a:t>RESAN TILL POLEN</a:t>
            </a:r>
          </a:p>
        </p:txBody>
      </p:sp>
      <p:pic>
        <p:nvPicPr>
          <p:cNvPr id="414" name="Platshållare för bild 6" descr="Platshållare för bild 6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5"/>
            <a:ext cx="5305425" cy="6858000"/>
          </a:xfrm>
          <a:prstGeom prst="rect">
            <a:avLst/>
          </a:prstGeom>
        </p:spPr>
      </p:pic>
      <p:sp>
        <p:nvSpPr>
          <p:cNvPr id="415" name="Platshållare för text 3"/>
          <p:cNvSpPr txBox="1">
            <a:spLocks noGrp="1"/>
          </p:cNvSpPr>
          <p:nvPr>
            <p:ph type="body" sz="quarter" idx="1"/>
          </p:nvPr>
        </p:nvSpPr>
        <p:spPr>
          <a:xfrm>
            <a:off x="6123284" y="2093783"/>
            <a:ext cx="5573232" cy="1028561"/>
          </a:xfrm>
          <a:prstGeom prst="rect">
            <a:avLst/>
          </a:prstGeom>
        </p:spPr>
        <p:txBody>
          <a:bodyPr/>
          <a:lstStyle/>
          <a:p>
            <a:r>
              <a:t>Svenska scouter kan resa på två sätt: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Direktresa till lägret.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Rundresa före lägret (mer info kommer senare).</a:t>
            </a:r>
          </a:p>
        </p:txBody>
      </p:sp>
      <p:sp>
        <p:nvSpPr>
          <p:cNvPr id="416" name="Platshållare för text 4"/>
          <p:cNvSpPr>
            <a:spLocks noGrp="1"/>
          </p:cNvSpPr>
          <p:nvPr>
            <p:ph type="body" idx="22"/>
          </p:nvPr>
        </p:nvSpPr>
        <p:spPr>
          <a:xfrm>
            <a:off x="6144850" y="3735656"/>
            <a:ext cx="4760913" cy="22131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Hela avdelningen reser antingen direkt till Polen eller på en rundresa innan lägret börjar. </a:t>
            </a:r>
          </a:p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Alla svenska scouter oberoende av hur vi reser, kommer samlas i Polen för att gemensamt åka in till lägret.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ubrik 1"/>
          <p:cNvSpPr txBox="1">
            <a:spLocks noGrp="1"/>
          </p:cNvSpPr>
          <p:nvPr>
            <p:ph type="title"/>
          </p:nvPr>
        </p:nvSpPr>
        <p:spPr>
          <a:xfrm>
            <a:off x="6144850" y="457201"/>
            <a:ext cx="4760913" cy="1600201"/>
          </a:xfrm>
          <a:prstGeom prst="rect">
            <a:avLst/>
          </a:prstGeom>
        </p:spPr>
        <p:txBody>
          <a:bodyPr/>
          <a:lstStyle/>
          <a:p>
            <a:r>
              <a:t>DELTAGARE</a:t>
            </a:r>
          </a:p>
        </p:txBody>
      </p:sp>
      <p:pic>
        <p:nvPicPr>
          <p:cNvPr id="421" name="Platshållare för bild 7" descr="Platshållare för bild 7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05062" cy="6858000"/>
          </a:xfrm>
          <a:prstGeom prst="rect">
            <a:avLst/>
          </a:prstGeom>
        </p:spPr>
      </p:pic>
      <p:sp>
        <p:nvSpPr>
          <p:cNvPr id="422" name="Platshållare för text 3"/>
          <p:cNvSpPr txBox="1">
            <a:spLocks noGrp="1"/>
          </p:cNvSpPr>
          <p:nvPr>
            <p:ph type="body" sz="quarter" idx="1"/>
          </p:nvPr>
        </p:nvSpPr>
        <p:spPr>
          <a:xfrm>
            <a:off x="6144850" y="2136914"/>
            <a:ext cx="4760913" cy="985429"/>
          </a:xfrm>
          <a:prstGeom prst="rect">
            <a:avLst/>
          </a:prstGeom>
        </p:spPr>
        <p:txBody>
          <a:bodyPr/>
          <a:lstStyle/>
          <a:p>
            <a:r>
              <a:t>Deltagare är med i en avdelning med 36 scouter och 4 ledare.  Denna avdelning blir ens familj både före lägret, på resan dit och under lägret.</a:t>
            </a:r>
          </a:p>
        </p:txBody>
      </p:sp>
      <p:sp>
        <p:nvSpPr>
          <p:cNvPr id="423" name="Platshållare för text 4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För att åka som deltagare ska du vara född mellan 31 juli 2009 och 30 juli 2013.</a:t>
            </a:r>
          </a:p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Ålderskraven är väldigt strikta, och inget svenska kontingenten kan påverka.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Rubrik 1"/>
          <p:cNvSpPr txBox="1">
            <a:spLocks noGrp="1"/>
          </p:cNvSpPr>
          <p:nvPr>
            <p:ph type="title"/>
          </p:nvPr>
        </p:nvSpPr>
        <p:spPr>
          <a:xfrm>
            <a:off x="6144850" y="457201"/>
            <a:ext cx="4760913" cy="1600201"/>
          </a:xfrm>
          <a:prstGeom prst="rect">
            <a:avLst/>
          </a:prstGeom>
        </p:spPr>
        <p:txBody>
          <a:bodyPr/>
          <a:lstStyle/>
          <a:p>
            <a:r>
              <a:t>IST (FUNKTIONÄRER)</a:t>
            </a:r>
          </a:p>
        </p:txBody>
      </p:sp>
      <p:pic>
        <p:nvPicPr>
          <p:cNvPr id="428" name="Platshållare för bild 7" descr="Platshållare för bild 7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5305062" cy="6858002"/>
          </a:xfrm>
          <a:prstGeom prst="rect">
            <a:avLst/>
          </a:prstGeom>
        </p:spPr>
      </p:pic>
      <p:sp>
        <p:nvSpPr>
          <p:cNvPr id="429" name="Platshållare för text 3"/>
          <p:cNvSpPr txBox="1">
            <a:spLocks noGrp="1"/>
          </p:cNvSpPr>
          <p:nvPr>
            <p:ph type="body" sz="quarter" idx="1"/>
          </p:nvPr>
        </p:nvSpPr>
        <p:spPr>
          <a:xfrm>
            <a:off x="6144850" y="2136914"/>
            <a:ext cx="4760913" cy="98542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1400"/>
            </a:pPr>
            <a:r>
              <a:t>International Service Team är scouter som gör lägret möjligt. </a:t>
            </a:r>
          </a:p>
          <a:p>
            <a:pPr>
              <a:lnSpc>
                <a:spcPct val="81000"/>
              </a:lnSpc>
              <a:defRPr sz="1400"/>
            </a:pPr>
            <a:r>
              <a:t>De jobbar på lägret med allt från att dela ut mat till att skapa på lägertidningen.</a:t>
            </a:r>
          </a:p>
        </p:txBody>
      </p:sp>
      <p:sp>
        <p:nvSpPr>
          <p:cNvPr id="430" name="Platshållare för text 4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För åka som IST måste du vara minst 18 år. </a:t>
            </a:r>
          </a:p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endParaRPr/>
          </a:p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IST mellan 18-25 år får möjlighet att åka på rundresa innan lägret. </a:t>
            </a:r>
          </a:p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IST som reser direkt till WSJ ordnar sin resa själv.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Rubrik 1"/>
          <p:cNvSpPr txBox="1">
            <a:spLocks noGrp="1"/>
          </p:cNvSpPr>
          <p:nvPr>
            <p:ph type="title"/>
          </p:nvPr>
        </p:nvSpPr>
        <p:spPr>
          <a:xfrm>
            <a:off x="6144850" y="457201"/>
            <a:ext cx="4760913" cy="1600201"/>
          </a:xfrm>
          <a:prstGeom prst="rect">
            <a:avLst/>
          </a:prstGeom>
        </p:spPr>
        <p:txBody>
          <a:bodyPr/>
          <a:lstStyle/>
          <a:p>
            <a:r>
              <a:t>LEDARE</a:t>
            </a:r>
          </a:p>
        </p:txBody>
      </p:sp>
      <p:pic>
        <p:nvPicPr>
          <p:cNvPr id="435" name="Platshållare för bild 7" descr="Platshållare för bild 7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9"/>
            <a:ext cx="5305044" cy="6857991"/>
          </a:xfrm>
          <a:prstGeom prst="rect">
            <a:avLst/>
          </a:prstGeom>
        </p:spPr>
      </p:pic>
      <p:sp>
        <p:nvSpPr>
          <p:cNvPr id="436" name="Platshållare för text 3"/>
          <p:cNvSpPr txBox="1">
            <a:spLocks noGrp="1"/>
          </p:cNvSpPr>
          <p:nvPr>
            <p:ph type="body" sz="quarter" idx="1"/>
          </p:nvPr>
        </p:nvSpPr>
        <p:spPr>
          <a:xfrm>
            <a:off x="6144850" y="2136914"/>
            <a:ext cx="4760913" cy="98542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1400"/>
            </a:pPr>
            <a:r>
              <a:t>Ledare reser med en avdelning med 36 scouter och 4 avdelningsledare. </a:t>
            </a:r>
          </a:p>
          <a:p>
            <a:pPr>
              <a:lnSpc>
                <a:spcPct val="81000"/>
              </a:lnSpc>
              <a:defRPr sz="1400"/>
            </a:pPr>
            <a:r>
              <a:t>Inför lägret organiserar ledarlaget förträffar med avdelningen.</a:t>
            </a:r>
          </a:p>
        </p:txBody>
      </p:sp>
      <p:sp>
        <p:nvSpPr>
          <p:cNvPr id="437" name="Platshållare för text 4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lvl1pPr>
          </a:lstStyle>
          <a:p>
            <a:r>
              <a:t>För att åka som ledare ska du vara över 18 år.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ubrik 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4760914" cy="1600200"/>
          </a:xfrm>
          <a:prstGeom prst="rect">
            <a:avLst/>
          </a:prstGeom>
        </p:spPr>
        <p:txBody>
          <a:bodyPr/>
          <a:lstStyle/>
          <a:p>
            <a:r>
              <a:t>RUNDRESAN</a:t>
            </a:r>
          </a:p>
        </p:txBody>
      </p:sp>
      <p:pic>
        <p:nvPicPr>
          <p:cNvPr id="442" name="Platshållare för bild 4" descr="Platshållare för bild 4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6937" y="1"/>
            <a:ext cx="5305063" cy="6858000"/>
          </a:xfrm>
          <a:prstGeom prst="rect">
            <a:avLst/>
          </a:prstGeom>
        </p:spPr>
      </p:pic>
      <p:sp>
        <p:nvSpPr>
          <p:cNvPr id="443" name="Platshållare för text 3"/>
          <p:cNvSpPr txBox="1">
            <a:spLocks noGrp="1"/>
          </p:cNvSpPr>
          <p:nvPr>
            <p:ph type="body" sz="half" idx="1"/>
          </p:nvPr>
        </p:nvSpPr>
        <p:spPr>
          <a:xfrm>
            <a:off x="839787" y="2136912"/>
            <a:ext cx="4760914" cy="3732075"/>
          </a:xfrm>
          <a:prstGeom prst="rect">
            <a:avLst/>
          </a:prstGeom>
        </p:spPr>
        <p:txBody>
          <a:bodyPr/>
          <a:lstStyle/>
          <a:p>
            <a:r>
              <a:t>Rundresan sker  genom Lettland och Litauen.</a:t>
            </a:r>
          </a:p>
          <a:p>
            <a:r>
              <a:t>Ett alternativ för samtliga deltagare.</a:t>
            </a:r>
          </a:p>
          <a:p>
            <a:r>
              <a:t>Egen rundresa för  IST:are som är mellan 18-25 år.</a:t>
            </a:r>
          </a:p>
          <a:p>
            <a:r>
              <a:t>Avdelningen reser tillsammans och utforskar landets kultur, natur och scouter från det lokala landet. </a:t>
            </a:r>
          </a:p>
          <a:p>
            <a:r>
              <a:t>Resan är ungefär 6 dagar.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Rubrik 1"/>
          <p:cNvSpPr txBox="1">
            <a:spLocks noGrp="1"/>
          </p:cNvSpPr>
          <p:nvPr>
            <p:ph type="title"/>
          </p:nvPr>
        </p:nvSpPr>
        <p:spPr>
          <a:xfrm>
            <a:off x="2929466" y="2293758"/>
            <a:ext cx="5886121" cy="1719198"/>
          </a:xfrm>
          <a:prstGeom prst="rect">
            <a:avLst/>
          </a:prstGeom>
        </p:spPr>
        <p:txBody>
          <a:bodyPr/>
          <a:lstStyle>
            <a:lvl1pPr defTabSz="722376">
              <a:defRPr sz="4740"/>
            </a:lvl1pPr>
          </a:lstStyle>
          <a:p>
            <a:r>
              <a:t>TRYGGHET UNDER LÄGRET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Rubrik 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4760914" cy="1600200"/>
          </a:xfrm>
          <a:prstGeom prst="rect">
            <a:avLst/>
          </a:prstGeom>
        </p:spPr>
        <p:txBody>
          <a:bodyPr/>
          <a:lstStyle/>
          <a:p>
            <a:r>
              <a:t>KOMPETENT LEDARSKAP</a:t>
            </a:r>
          </a:p>
        </p:txBody>
      </p:sp>
      <p:sp>
        <p:nvSpPr>
          <p:cNvPr id="450" name="Platshållare för text 3"/>
          <p:cNvSpPr txBox="1">
            <a:spLocks noGrp="1"/>
          </p:cNvSpPr>
          <p:nvPr>
            <p:ph type="body" sz="half" idx="1"/>
          </p:nvPr>
        </p:nvSpPr>
        <p:spPr>
          <a:xfrm>
            <a:off x="839787" y="2136912"/>
            <a:ext cx="4760914" cy="3732075"/>
          </a:xfrm>
          <a:prstGeom prst="rect">
            <a:avLst/>
          </a:prstGeom>
        </p:spPr>
        <p:txBody>
          <a:bodyPr/>
          <a:lstStyle/>
          <a:p>
            <a:r>
              <a:t>CMT ansvarar för att sätta ihop goda ledarlag.</a:t>
            </a:r>
          </a:p>
          <a:p>
            <a:endParaRPr/>
          </a:p>
          <a:p>
            <a:r>
              <a:t>Alla ledare genomgår scoutledarutbildningarna Trygga möten och Leda scouting. </a:t>
            </a:r>
          </a:p>
        </p:txBody>
      </p:sp>
      <p:pic>
        <p:nvPicPr>
          <p:cNvPr id="451" name="Platshållare för bild 4" descr="Platshållare för bild 4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6574" y="0"/>
            <a:ext cx="5305427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Rubrik 1"/>
          <p:cNvSpPr txBox="1">
            <a:spLocks noGrp="1"/>
          </p:cNvSpPr>
          <p:nvPr>
            <p:ph type="title"/>
          </p:nvPr>
        </p:nvSpPr>
        <p:spPr>
          <a:xfrm>
            <a:off x="6144850" y="457201"/>
            <a:ext cx="4760913" cy="935329"/>
          </a:xfrm>
          <a:prstGeom prst="rect">
            <a:avLst/>
          </a:prstGeom>
        </p:spPr>
        <p:txBody>
          <a:bodyPr/>
          <a:lstStyle/>
          <a:p>
            <a:r>
              <a:t>SÄKERHET</a:t>
            </a:r>
          </a:p>
        </p:txBody>
      </p:sp>
      <p:pic>
        <p:nvPicPr>
          <p:cNvPr id="456" name="Platshållare för bild 6" descr="Platshållare för bild 6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05062" cy="6858000"/>
          </a:xfrm>
          <a:prstGeom prst="rect">
            <a:avLst/>
          </a:prstGeom>
        </p:spPr>
      </p:pic>
      <p:sp>
        <p:nvSpPr>
          <p:cNvPr id="457" name="Platshållare för text 3"/>
          <p:cNvSpPr txBox="1">
            <a:spLocks noGrp="1"/>
          </p:cNvSpPr>
          <p:nvPr>
            <p:ph type="body" sz="quarter" idx="1"/>
          </p:nvPr>
        </p:nvSpPr>
        <p:spPr>
          <a:xfrm>
            <a:off x="6144850" y="1471447"/>
            <a:ext cx="4760913" cy="1650896"/>
          </a:xfrm>
          <a:prstGeom prst="rect">
            <a:avLst/>
          </a:prstGeom>
        </p:spPr>
        <p:txBody>
          <a:bodyPr/>
          <a:lstStyle/>
          <a:p>
            <a:r>
              <a:t>CMT har inför och under lägret kontinuerlig kontakt med den polska lägerledningen, svenska ambassader och Scouterna hemma i Sverige.</a:t>
            </a:r>
          </a:p>
        </p:txBody>
      </p:sp>
      <p:sp>
        <p:nvSpPr>
          <p:cNvPr id="458" name="Platshållare för text 4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Under WSJ 2023 i Korea behövde lägret evakueras på grund av oväder. </a:t>
            </a:r>
          </a:p>
          <a:p>
            <a:pPr marL="0" indent="0">
              <a:buSzTx/>
              <a:buFontTx/>
              <a:buNone/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Trots att lägret blev annorlunda från förväntningarna så kom alla scouter  tryggt tillbaka till Sverige.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Rubrik 1"/>
          <p:cNvSpPr txBox="1">
            <a:spLocks noGrp="1"/>
          </p:cNvSpPr>
          <p:nvPr>
            <p:ph type="title"/>
          </p:nvPr>
        </p:nvSpPr>
        <p:spPr>
          <a:xfrm>
            <a:off x="2343348" y="2559413"/>
            <a:ext cx="7505304" cy="1739174"/>
          </a:xfrm>
          <a:prstGeom prst="rect">
            <a:avLst/>
          </a:prstGeom>
        </p:spPr>
        <p:txBody>
          <a:bodyPr/>
          <a:lstStyle>
            <a:lvl1pPr defTabSz="740663">
              <a:defRPr sz="4860"/>
            </a:lvl1pPr>
          </a:lstStyle>
          <a:p>
            <a:r>
              <a:t>SÅ MYCKET KOSTAR DET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Rubrik 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4760914" cy="531813"/>
          </a:xfrm>
          <a:prstGeom prst="rect">
            <a:avLst/>
          </a:prstGeom>
        </p:spPr>
        <p:txBody>
          <a:bodyPr/>
          <a:lstStyle>
            <a:lvl1pPr defTabSz="713231">
              <a:defRPr sz="2496"/>
            </a:lvl1pPr>
          </a:lstStyle>
          <a:p>
            <a:r>
              <a:t>KOSTNAD</a:t>
            </a:r>
          </a:p>
        </p:txBody>
      </p:sp>
      <p:sp>
        <p:nvSpPr>
          <p:cNvPr id="465" name="Platshållare för text 3"/>
          <p:cNvSpPr txBox="1">
            <a:spLocks noGrp="1"/>
          </p:cNvSpPr>
          <p:nvPr>
            <p:ph type="body" sz="half" idx="1"/>
          </p:nvPr>
        </p:nvSpPr>
        <p:spPr>
          <a:xfrm>
            <a:off x="839787" y="989014"/>
            <a:ext cx="5008564" cy="487997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1400"/>
            </a:pPr>
            <a:r>
              <a:t>Avgiften är ej fastställd än. </a:t>
            </a:r>
            <a:br/>
            <a:r>
              <a:t>Den faktiska kostnaden kommer i december när ansökan öppnar.</a:t>
            </a:r>
          </a:p>
          <a:p>
            <a:pPr>
              <a:lnSpc>
                <a:spcPct val="81000"/>
              </a:lnSpc>
              <a:defRPr sz="1400"/>
            </a:pPr>
            <a:endParaRPr/>
          </a:p>
          <a:p>
            <a:pPr>
              <a:lnSpc>
                <a:spcPct val="81000"/>
              </a:lnSpc>
              <a:defRPr sz="1400"/>
            </a:pPr>
            <a:r>
              <a:t>Deltagare</a:t>
            </a:r>
          </a:p>
          <a:p>
            <a:pPr>
              <a:lnSpc>
                <a:spcPct val="81000"/>
              </a:lnSpc>
              <a:defRPr sz="1400"/>
            </a:pPr>
            <a:r>
              <a:t>Tidigare WSJ i Korea med rundresa : +35 000 SEK. </a:t>
            </a:r>
          </a:p>
          <a:p>
            <a:pPr>
              <a:lnSpc>
                <a:spcPct val="81000"/>
              </a:lnSpc>
              <a:defRPr sz="1400"/>
            </a:pPr>
            <a:endParaRPr/>
          </a:p>
          <a:p>
            <a:pPr>
              <a:lnSpc>
                <a:spcPct val="81000"/>
              </a:lnSpc>
              <a:defRPr sz="1400"/>
            </a:pPr>
            <a:r>
              <a:t>Avdelningsledare</a:t>
            </a:r>
          </a:p>
          <a:p>
            <a:pPr>
              <a:lnSpc>
                <a:spcPct val="81000"/>
              </a:lnSpc>
              <a:defRPr sz="1400"/>
            </a:pPr>
            <a:r>
              <a:t>Tidigare WSJ i Korea: +28 000 SEK. </a:t>
            </a:r>
          </a:p>
          <a:p>
            <a:pPr>
              <a:lnSpc>
                <a:spcPct val="81000"/>
              </a:lnSpc>
              <a:defRPr sz="1400"/>
            </a:pPr>
            <a:endParaRPr/>
          </a:p>
          <a:p>
            <a:pPr>
              <a:lnSpc>
                <a:spcPct val="81000"/>
              </a:lnSpc>
              <a:defRPr sz="1400"/>
            </a:pPr>
            <a:r>
              <a:t>IST</a:t>
            </a:r>
          </a:p>
          <a:p>
            <a:pPr>
              <a:lnSpc>
                <a:spcPct val="81000"/>
              </a:lnSpc>
              <a:defRPr sz="1400"/>
            </a:pPr>
            <a:r>
              <a:t>Tidigare WSJ i Korea: +28 000 SEK med rundresa </a:t>
            </a:r>
            <a:br/>
            <a:r>
              <a:t>(14 000 SEK för endast lägerdeltagande).</a:t>
            </a:r>
          </a:p>
          <a:p>
            <a:pPr>
              <a:lnSpc>
                <a:spcPct val="81000"/>
              </a:lnSpc>
              <a:defRPr sz="1400"/>
            </a:pPr>
            <a:endParaRPr/>
          </a:p>
          <a:p>
            <a:pPr>
              <a:lnSpc>
                <a:spcPct val="81000"/>
              </a:lnSpc>
              <a:defRPr sz="1400"/>
            </a:pPr>
            <a:r>
              <a:t>Till Polen kommer vi ha billigare resor till lägret men samtidigt en högre avgift till själva jamboreen, vilket till viss del tar ut varandra. </a:t>
            </a:r>
          </a:p>
        </p:txBody>
      </p:sp>
      <p:pic>
        <p:nvPicPr>
          <p:cNvPr id="466" name="Platshållare för bild 5" descr="Platshållare för bild 5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6575" y="0"/>
            <a:ext cx="5305425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ubrik 1"/>
          <p:cNvSpPr txBox="1">
            <a:spLocks noGrp="1"/>
          </p:cNvSpPr>
          <p:nvPr>
            <p:ph type="title"/>
          </p:nvPr>
        </p:nvSpPr>
        <p:spPr>
          <a:xfrm>
            <a:off x="1524000" y="1651613"/>
            <a:ext cx="9144001" cy="2387601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  <a:r>
              <a:t>PRESENTATION OM </a:t>
            </a:r>
            <a:br/>
            <a:r>
              <a:t>WORLD SCOUT JAMBOREE 2027 POLEN</a:t>
            </a:r>
          </a:p>
        </p:txBody>
      </p:sp>
      <p:sp>
        <p:nvSpPr>
          <p:cNvPr id="372" name="Underrubrik 2"/>
          <p:cNvSpPr txBox="1">
            <a:spLocks noGrp="1"/>
          </p:cNvSpPr>
          <p:nvPr>
            <p:ph type="body" sz="quarter" idx="1"/>
          </p:nvPr>
        </p:nvSpPr>
        <p:spPr>
          <a:xfrm>
            <a:off x="1524000" y="4131288"/>
            <a:ext cx="9144001" cy="703633"/>
          </a:xfrm>
          <a:prstGeom prst="rect">
            <a:avLst/>
          </a:prstGeom>
        </p:spPr>
        <p:txBody>
          <a:bodyPr/>
          <a:lstStyle/>
          <a:p>
            <a:r>
              <a:t>VÄLKOMNA!</a:t>
            </a:r>
          </a:p>
        </p:txBody>
      </p:sp>
      <p:sp>
        <p:nvSpPr>
          <p:cNvPr id="373" name="Platshållare för text 3"/>
          <p:cNvSpPr>
            <a:spLocks noGrp="1"/>
          </p:cNvSpPr>
          <p:nvPr>
            <p:ph type="body" idx="21"/>
          </p:nvPr>
        </p:nvSpPr>
        <p:spPr>
          <a:xfrm>
            <a:off x="1524000" y="6109532"/>
            <a:ext cx="9144000" cy="3870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VERSION 1.0 – UTGIVEN NOVEMBER 2025 AV CMT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Rubrik 1"/>
          <p:cNvSpPr txBox="1">
            <a:spLocks noGrp="1"/>
          </p:cNvSpPr>
          <p:nvPr>
            <p:ph type="title"/>
          </p:nvPr>
        </p:nvSpPr>
        <p:spPr>
          <a:xfrm>
            <a:off x="6144850" y="457201"/>
            <a:ext cx="4760913" cy="1600201"/>
          </a:xfrm>
          <a:prstGeom prst="rect">
            <a:avLst/>
          </a:prstGeom>
        </p:spPr>
        <p:txBody>
          <a:bodyPr/>
          <a:lstStyle/>
          <a:p>
            <a:r>
              <a:t>FINANSIERA ÄVENTYRET </a:t>
            </a:r>
          </a:p>
        </p:txBody>
      </p:sp>
      <p:pic>
        <p:nvPicPr>
          <p:cNvPr id="471" name="Platshållare för bild 8" descr="Platshållare för bild 8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05062" cy="6858000"/>
          </a:xfrm>
          <a:prstGeom prst="rect">
            <a:avLst/>
          </a:prstGeom>
        </p:spPr>
      </p:pic>
      <p:sp>
        <p:nvSpPr>
          <p:cNvPr id="472" name="Platshållare för text 3"/>
          <p:cNvSpPr txBox="1">
            <a:spLocks noGrp="1"/>
          </p:cNvSpPr>
          <p:nvPr>
            <p:ph type="body" sz="quarter" idx="1"/>
          </p:nvPr>
        </p:nvSpPr>
        <p:spPr>
          <a:xfrm>
            <a:off x="6144850" y="2136914"/>
            <a:ext cx="4760913" cy="985429"/>
          </a:xfrm>
          <a:prstGeom prst="rect">
            <a:avLst/>
          </a:prstGeom>
        </p:spPr>
        <p:txBody>
          <a:bodyPr/>
          <a:lstStyle/>
          <a:p>
            <a:r>
              <a:t>Det finns många sätt att finansiera ett WSJ. </a:t>
            </a:r>
          </a:p>
          <a:p>
            <a:r>
              <a:t>Många brukar få en stor del av avgiften betald genom att söka fonder.</a:t>
            </a:r>
          </a:p>
        </p:txBody>
      </p:sp>
      <p:sp>
        <p:nvSpPr>
          <p:cNvPr id="473" name="Platshållare för text 4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285750" indent="-285750"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Sommarjobba.</a:t>
            </a:r>
          </a:p>
          <a:p>
            <a:pPr marL="285750" indent="-285750"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Födelsedagspresent/ julklapp/konfirmationspresent.</a:t>
            </a:r>
          </a:p>
          <a:p>
            <a:pPr marL="285750" indent="-285750"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Bidrag från scoutkår / distrikt.</a:t>
            </a:r>
          </a:p>
          <a:p>
            <a:pPr marL="285750" indent="-285750"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Fonder &amp; stipendium.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Rubrik 1"/>
          <p:cNvSpPr txBox="1">
            <a:spLocks noGrp="1"/>
          </p:cNvSpPr>
          <p:nvPr>
            <p:ph type="title"/>
          </p:nvPr>
        </p:nvSpPr>
        <p:spPr>
          <a:xfrm>
            <a:off x="1523999" y="1468437"/>
            <a:ext cx="9144001" cy="2387601"/>
          </a:xfrm>
          <a:prstGeom prst="rect">
            <a:avLst/>
          </a:prstGeom>
        </p:spPr>
        <p:txBody>
          <a:bodyPr/>
          <a:lstStyle/>
          <a:p>
            <a:r>
              <a:t>FRÅGOR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Rubrik 1"/>
          <p:cNvSpPr txBox="1">
            <a:spLocks noGrp="1"/>
          </p:cNvSpPr>
          <p:nvPr>
            <p:ph type="title"/>
          </p:nvPr>
        </p:nvSpPr>
        <p:spPr>
          <a:xfrm>
            <a:off x="1524000" y="1410229"/>
            <a:ext cx="9144000" cy="2387601"/>
          </a:xfrm>
          <a:prstGeom prst="rect">
            <a:avLst/>
          </a:prstGeom>
        </p:spPr>
        <p:txBody>
          <a:bodyPr/>
          <a:lstStyle/>
          <a:p>
            <a:r>
              <a:t>TACK!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ubrik 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4760914" cy="1600200"/>
          </a:xfrm>
          <a:prstGeom prst="rect">
            <a:avLst/>
          </a:prstGeom>
        </p:spPr>
        <p:txBody>
          <a:bodyPr/>
          <a:lstStyle/>
          <a:p>
            <a:r>
              <a:t>IDAG KOMMER VI GÅ IGENOM</a:t>
            </a:r>
          </a:p>
        </p:txBody>
      </p:sp>
      <p:pic>
        <p:nvPicPr>
          <p:cNvPr id="378" name="Platshållare för bild 8" descr="Platshållare för bild 8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6937" y="1"/>
            <a:ext cx="5305063" cy="6858000"/>
          </a:xfrm>
          <a:prstGeom prst="rect">
            <a:avLst/>
          </a:prstGeom>
        </p:spPr>
      </p:pic>
      <p:sp>
        <p:nvSpPr>
          <p:cNvPr id="379" name="Platshållare för text 3"/>
          <p:cNvSpPr txBox="1">
            <a:spLocks noGrp="1"/>
          </p:cNvSpPr>
          <p:nvPr>
            <p:ph type="body" sz="half" idx="1"/>
          </p:nvPr>
        </p:nvSpPr>
        <p:spPr>
          <a:xfrm>
            <a:off x="839787" y="2136912"/>
            <a:ext cx="4760914" cy="3732075"/>
          </a:xfrm>
          <a:prstGeom prst="rect">
            <a:avLst/>
          </a:prstGeom>
        </p:spPr>
        <p:txBody>
          <a:bodyPr/>
          <a:lstStyle/>
          <a:p>
            <a:pPr marL="342900" indent="-342900">
              <a:buSzPct val="100000"/>
              <a:buAutoNum type="arabicPeriod"/>
            </a:pPr>
            <a:r>
              <a:t>Vad är World Scout Jamboree?</a:t>
            </a:r>
          </a:p>
          <a:p>
            <a:pPr marL="342900" indent="-342900">
              <a:buSzPct val="100000"/>
              <a:buAutoNum type="arabicPeriod"/>
            </a:pPr>
            <a:r>
              <a:t>Så åker Sveriges scouter</a:t>
            </a:r>
          </a:p>
          <a:p>
            <a:pPr marL="342900" indent="-342900">
              <a:buSzPct val="100000"/>
              <a:buAutoNum type="arabicPeriod"/>
            </a:pPr>
            <a:r>
              <a:t>Trygghet under lägret</a:t>
            </a:r>
          </a:p>
          <a:p>
            <a:pPr marL="342900" indent="-342900">
              <a:buSzPct val="100000"/>
              <a:buAutoNum type="arabicPeriod"/>
            </a:pPr>
            <a:r>
              <a:t>Hur mycket kostar det? </a:t>
            </a:r>
          </a:p>
          <a:p>
            <a:pPr marL="342900" indent="-342900">
              <a:buSzPct val="100000"/>
              <a:buAutoNum type="arabicPeriod"/>
            </a:pPr>
            <a:r>
              <a:t>Frågor &amp; funderingar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Rubrik 1"/>
          <p:cNvSpPr txBox="1">
            <a:spLocks noGrp="1"/>
          </p:cNvSpPr>
          <p:nvPr>
            <p:ph type="title"/>
          </p:nvPr>
        </p:nvSpPr>
        <p:spPr>
          <a:xfrm>
            <a:off x="1524000" y="1963522"/>
            <a:ext cx="9144000" cy="23876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VAD ÄR EN WORLD SCOUT JAMBOREE?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Platshållare för bild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5" name="Rektangel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6">
                <a:hueOff val="-10800000"/>
                <a:satOff val="-10000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86" name="image18.jpeg" descr="image18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-1"/>
              <a:ext cx="12192000" cy="6858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8" name="image8.png" descr="image8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831914" y="5142371"/>
            <a:ext cx="6585653" cy="1568787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Rubrik 4"/>
          <p:cNvSpPr txBox="1">
            <a:spLocks noGrp="1"/>
          </p:cNvSpPr>
          <p:nvPr>
            <p:ph type="title"/>
          </p:nvPr>
        </p:nvSpPr>
        <p:spPr>
          <a:xfrm>
            <a:off x="412671" y="5498070"/>
            <a:ext cx="5371505" cy="857389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STORT LÄGER!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Platshållare för bild 6"/>
          <p:cNvGrpSpPr/>
          <p:nvPr/>
        </p:nvGrpSpPr>
        <p:grpSpPr>
          <a:xfrm>
            <a:off x="-1" y="0"/>
            <a:ext cx="12192001" cy="6858000"/>
            <a:chOff x="0" y="0"/>
            <a:chExt cx="12192000" cy="6858000"/>
          </a:xfrm>
        </p:grpSpPr>
        <p:sp>
          <p:nvSpPr>
            <p:cNvPr id="393" name="Rektangel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6">
                <a:hueOff val="-10800000"/>
                <a:satOff val="-10000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94" name="image19.jpeg" descr="image19.jpe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96" name="image9.png" descr="image9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600110" y="245251"/>
            <a:ext cx="8877306" cy="1448239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Rubrik 4"/>
          <p:cNvSpPr txBox="1">
            <a:spLocks noGrp="1"/>
          </p:cNvSpPr>
          <p:nvPr>
            <p:ph type="title"/>
          </p:nvPr>
        </p:nvSpPr>
        <p:spPr>
          <a:xfrm>
            <a:off x="186320" y="540676"/>
            <a:ext cx="6172201" cy="857389"/>
          </a:xfrm>
          <a:prstGeom prst="rect">
            <a:avLst/>
          </a:prstGeom>
        </p:spPr>
        <p:txBody>
          <a:bodyPr/>
          <a:lstStyle>
            <a:lvl1pPr defTabSz="749808">
              <a:defRPr sz="3607"/>
            </a:lvl1pPr>
          </a:lstStyle>
          <a:p>
            <a:r>
              <a:t>ALLA LÄNDER TRÄFFAS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Rubrik 1"/>
          <p:cNvSpPr txBox="1">
            <a:spLocks noGrp="1"/>
          </p:cNvSpPr>
          <p:nvPr>
            <p:ph type="title"/>
          </p:nvPr>
        </p:nvSpPr>
        <p:spPr>
          <a:xfrm>
            <a:off x="6144850" y="457201"/>
            <a:ext cx="4760913" cy="1600201"/>
          </a:xfrm>
          <a:prstGeom prst="rect">
            <a:avLst/>
          </a:prstGeom>
        </p:spPr>
        <p:txBody>
          <a:bodyPr/>
          <a:lstStyle/>
          <a:p>
            <a:r>
              <a:t>BÖRJADE I STORBRITANNIEN</a:t>
            </a:r>
          </a:p>
        </p:txBody>
      </p:sp>
      <p:pic>
        <p:nvPicPr>
          <p:cNvPr id="400" name="Platshållare för bild 5" descr="Platshållare för bild 5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05062" cy="6858000"/>
          </a:xfrm>
          <a:prstGeom prst="rect">
            <a:avLst/>
          </a:prstGeom>
        </p:spPr>
      </p:pic>
      <p:sp>
        <p:nvSpPr>
          <p:cNvPr id="401" name="Platshållare för text 3"/>
          <p:cNvSpPr txBox="1">
            <a:spLocks noGrp="1"/>
          </p:cNvSpPr>
          <p:nvPr>
            <p:ph type="body" sz="quarter" idx="1"/>
          </p:nvPr>
        </p:nvSpPr>
        <p:spPr>
          <a:xfrm>
            <a:off x="6144850" y="2136914"/>
            <a:ext cx="4760913" cy="985429"/>
          </a:xfrm>
          <a:prstGeom prst="rect">
            <a:avLst/>
          </a:prstGeom>
        </p:spPr>
        <p:txBody>
          <a:bodyPr/>
          <a:lstStyle/>
          <a:p>
            <a:r>
              <a:t>Världsscoutjamboreen är ett stort läger som arrangeras vart fjärde år. </a:t>
            </a:r>
            <a:br/>
            <a:r>
              <a:t>Det första lägret arrangerades i England 1920. </a:t>
            </a:r>
          </a:p>
        </p:txBody>
      </p:sp>
      <p:sp>
        <p:nvSpPr>
          <p:cNvPr id="402" name="Platshållare för text 4"/>
          <p:cNvSpPr>
            <a:spLocks noGrp="1"/>
          </p:cNvSpPr>
          <p:nvPr>
            <p:ph type="body" idx="22"/>
          </p:nvPr>
        </p:nvSpPr>
        <p:spPr>
          <a:xfrm>
            <a:off x="6144850" y="3735656"/>
            <a:ext cx="4760913" cy="21921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285750" indent="-285750"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2011 Sverige</a:t>
            </a:r>
          </a:p>
          <a:p>
            <a:pPr marL="285750" indent="-285750"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2015 Japan</a:t>
            </a:r>
          </a:p>
          <a:p>
            <a:pPr marL="285750" indent="-285750"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2019 USA</a:t>
            </a:r>
          </a:p>
          <a:p>
            <a:pPr marL="285750" indent="-285750"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2023 Korea</a:t>
            </a:r>
          </a:p>
          <a:p>
            <a:pPr marL="285750" indent="-285750">
              <a:defRPr sz="1600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2027 Polen</a:t>
            </a:r>
          </a:p>
          <a:p>
            <a:pPr marL="285750" indent="-285750">
              <a:defRPr sz="1600" i="1">
                <a:solidFill>
                  <a:schemeClr val="accent6">
                    <a:hueOff val="-10800000"/>
                    <a:satOff val="-100001"/>
                  </a:schemeClr>
                </a:solidFill>
              </a:defRPr>
            </a:pPr>
            <a:r>
              <a:t>2031 Danmark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ubrik 1"/>
          <p:cNvSpPr txBox="1">
            <a:spLocks noGrp="1"/>
          </p:cNvSpPr>
          <p:nvPr>
            <p:ph type="title"/>
          </p:nvPr>
        </p:nvSpPr>
        <p:spPr>
          <a:xfrm>
            <a:off x="1980869" y="2327161"/>
            <a:ext cx="8230262" cy="1895409"/>
          </a:xfrm>
          <a:prstGeom prst="rect">
            <a:avLst/>
          </a:prstGeom>
        </p:spPr>
        <p:txBody>
          <a:bodyPr/>
          <a:lstStyle>
            <a:lvl1pPr defTabSz="777240">
              <a:defRPr sz="5100"/>
            </a:lvl1pPr>
          </a:lstStyle>
          <a:p>
            <a:r>
              <a:t>SÅ ÅKER DE SVENSKA SCOUTERNA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Rubrik 1"/>
          <p:cNvSpPr txBox="1">
            <a:spLocks noGrp="1"/>
          </p:cNvSpPr>
          <p:nvPr>
            <p:ph type="title"/>
          </p:nvPr>
        </p:nvSpPr>
        <p:spPr>
          <a:xfrm>
            <a:off x="476505" y="447723"/>
            <a:ext cx="6172201" cy="857389"/>
          </a:xfrm>
          <a:prstGeom prst="rect">
            <a:avLst/>
          </a:prstGeom>
        </p:spPr>
        <p:txBody>
          <a:bodyPr anchor="b"/>
          <a:lstStyle>
            <a:lvl1pPr defTabSz="640079">
              <a:defRPr sz="2730"/>
            </a:lvl1pPr>
          </a:lstStyle>
          <a:p>
            <a:r>
              <a:t>DEN SVENSKA KONTINGENTEN</a:t>
            </a:r>
          </a:p>
        </p:txBody>
      </p:sp>
      <p:sp>
        <p:nvSpPr>
          <p:cNvPr id="409" name="Platshållare för text 2"/>
          <p:cNvSpPr txBox="1">
            <a:spLocks noGrp="1"/>
          </p:cNvSpPr>
          <p:nvPr>
            <p:ph type="body" idx="1"/>
          </p:nvPr>
        </p:nvSpPr>
        <p:spPr>
          <a:xfrm>
            <a:off x="839787" y="2166731"/>
            <a:ext cx="10515601" cy="4022933"/>
          </a:xfrm>
          <a:prstGeom prst="rect">
            <a:avLst/>
          </a:prstGeom>
        </p:spPr>
        <p:txBody>
          <a:bodyPr/>
          <a:lstStyle/>
          <a:p>
            <a:r>
              <a:t>Alla svenska scouter som åker är med i den svenska kontingenten, deltagare, ledare &amp; IST.</a:t>
            </a:r>
          </a:p>
          <a:p>
            <a:pPr marL="0" indent="0">
              <a:buSzTx/>
              <a:buNone/>
            </a:pPr>
            <a:endParaRPr/>
          </a:p>
          <a:p>
            <a:r>
              <a:t>Leds av Svenska Contingent Management Team (CMT). Det är en grupp svenska scouter som organiserar Sveriges deltagande till WSJ.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4615"/>
      </a:accent1>
      <a:accent2>
        <a:srgbClr val="F5C028"/>
      </a:accent2>
      <a:accent3>
        <a:srgbClr val="2B7389"/>
      </a:accent3>
      <a:accent4>
        <a:srgbClr val="768A32"/>
      </a:accent4>
      <a:accent5>
        <a:srgbClr val="965913"/>
      </a:accent5>
      <a:accent6>
        <a:srgbClr val="FEFFFF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hueOff val="-10800000"/>
            <a:satOff val="-100001"/>
          </a:schemeClr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4615"/>
      </a:accent1>
      <a:accent2>
        <a:srgbClr val="F5C028"/>
      </a:accent2>
      <a:accent3>
        <a:srgbClr val="2B7389"/>
      </a:accent3>
      <a:accent4>
        <a:srgbClr val="768A32"/>
      </a:accent4>
      <a:accent5>
        <a:srgbClr val="965913"/>
      </a:accent5>
      <a:accent6>
        <a:srgbClr val="FEFFFF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hueOff val="-10800000"/>
            <a:satOff val="-100001"/>
          </a:schemeClr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2336</Words>
  <Application>Microsoft Macintosh PowerPoint</Application>
  <PresentationFormat>Bredbild</PresentationFormat>
  <Paragraphs>229</Paragraphs>
  <Slides>22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Aptos</vt:lpstr>
      <vt:lpstr>Arial</vt:lpstr>
      <vt:lpstr>Arial Black</vt:lpstr>
      <vt:lpstr>Libre Franklin Thin Regular</vt:lpstr>
      <vt:lpstr>Office-tema</vt:lpstr>
      <vt:lpstr>HEJ LEDARE!  (RADERA DENNA SLIDE)</vt:lpstr>
      <vt:lpstr>PRESENTATION OM  WORLD SCOUT JAMBOREE 2027 POLEN</vt:lpstr>
      <vt:lpstr>IDAG KOMMER VI GÅ IGENOM</vt:lpstr>
      <vt:lpstr>VAD ÄR EN WORLD SCOUT JAMBOREE?</vt:lpstr>
      <vt:lpstr>STORT LÄGER!</vt:lpstr>
      <vt:lpstr>ALLA LÄNDER TRÄFFAS</vt:lpstr>
      <vt:lpstr>BÖRJADE I STORBRITANNIEN</vt:lpstr>
      <vt:lpstr>SÅ ÅKER DE SVENSKA SCOUTERNA</vt:lpstr>
      <vt:lpstr>DEN SVENSKA KONTINGENTEN</vt:lpstr>
      <vt:lpstr>RESAN TILL POLEN</vt:lpstr>
      <vt:lpstr>DELTAGARE</vt:lpstr>
      <vt:lpstr>IST (FUNKTIONÄRER)</vt:lpstr>
      <vt:lpstr>LEDARE</vt:lpstr>
      <vt:lpstr>RUNDRESAN</vt:lpstr>
      <vt:lpstr>TRYGGHET UNDER LÄGRET</vt:lpstr>
      <vt:lpstr>KOMPETENT LEDARSKAP</vt:lpstr>
      <vt:lpstr>SÄKERHET</vt:lpstr>
      <vt:lpstr>SÅ MYCKET KOSTAR DET</vt:lpstr>
      <vt:lpstr>KOSTNAD</vt:lpstr>
      <vt:lpstr>FINANSIERA ÄVENTYRET </vt:lpstr>
      <vt:lpstr>FRÅGOR 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Filip Hohenthal</cp:lastModifiedBy>
  <cp:revision>1</cp:revision>
  <dcterms:modified xsi:type="dcterms:W3CDTF">2025-11-05T13:09:10Z</dcterms:modified>
</cp:coreProperties>
</file>